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Default Extension="wav" ContentType="audio/wav"/>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6" r:id="rId3"/>
    <p:sldMasterId id="2147483948" r:id="rId4"/>
    <p:sldMasterId id="2147483960" r:id="rId5"/>
    <p:sldMasterId id="2147483972" r:id="rId6"/>
    <p:sldMasterId id="2147483984" r:id="rId7"/>
    <p:sldMasterId id="2147483996" r:id="rId8"/>
    <p:sldMasterId id="2147484008" r:id="rId9"/>
    <p:sldMasterId id="2147484020" r:id="rId10"/>
    <p:sldMasterId id="2147484032" r:id="rId11"/>
    <p:sldMasterId id="2147484044" r:id="rId12"/>
    <p:sldMasterId id="2147484056" r:id="rId13"/>
    <p:sldMasterId id="2147484068" r:id="rId14"/>
    <p:sldMasterId id="2147484104" r:id="rId15"/>
    <p:sldMasterId id="2147484116" r:id="rId16"/>
    <p:sldMasterId id="2147484128" r:id="rId17"/>
    <p:sldMasterId id="2147484140" r:id="rId18"/>
    <p:sldMasterId id="2147484152" r:id="rId19"/>
    <p:sldMasterId id="2147484164" r:id="rId20"/>
    <p:sldMasterId id="2147484176" r:id="rId21"/>
    <p:sldMasterId id="2147484188" r:id="rId22"/>
    <p:sldMasterId id="2147484200" r:id="rId23"/>
    <p:sldMasterId id="2147484212" r:id="rId24"/>
    <p:sldMasterId id="2147484224" r:id="rId25"/>
    <p:sldMasterId id="2147484236" r:id="rId26"/>
  </p:sldMasterIdLst>
  <p:notesMasterIdLst>
    <p:notesMasterId r:id="rId118"/>
  </p:notesMasterIdLst>
  <p:sldIdLst>
    <p:sldId id="357" r:id="rId27"/>
    <p:sldId id="256" r:id="rId28"/>
    <p:sldId id="257" r:id="rId29"/>
    <p:sldId id="268" r:id="rId30"/>
    <p:sldId id="269" r:id="rId31"/>
    <p:sldId id="270" r:id="rId32"/>
    <p:sldId id="271" r:id="rId33"/>
    <p:sldId id="272" r:id="rId34"/>
    <p:sldId id="273" r:id="rId35"/>
    <p:sldId id="274" r:id="rId36"/>
    <p:sldId id="275" r:id="rId37"/>
    <p:sldId id="276" r:id="rId38"/>
    <p:sldId id="277"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6" r:id="rId106"/>
    <p:sldId id="345" r:id="rId107"/>
    <p:sldId id="347" r:id="rId108"/>
    <p:sldId id="349" r:id="rId109"/>
    <p:sldId id="350" r:id="rId110"/>
    <p:sldId id="351" r:id="rId111"/>
    <p:sldId id="352" r:id="rId112"/>
    <p:sldId id="353" r:id="rId113"/>
    <p:sldId id="354" r:id="rId114"/>
    <p:sldId id="355" r:id="rId115"/>
    <p:sldId id="356" r:id="rId116"/>
    <p:sldId id="348" r:id="rId1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18954"/>
    <a:srgbClr val="11B999"/>
    <a:srgbClr val="F56459"/>
    <a:srgbClr val="3333CC"/>
    <a:srgbClr val="FF66CC"/>
    <a:srgbClr val="64EA7E"/>
    <a:srgbClr val="779ED7"/>
    <a:srgbClr val="FFFFCC"/>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718" autoAdjust="0"/>
  </p:normalViewPr>
  <p:slideViewPr>
    <p:cSldViewPr>
      <p:cViewPr>
        <p:scale>
          <a:sx n="70" d="100"/>
          <a:sy n="70" d="100"/>
        </p:scale>
        <p:origin x="-13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4DEC4-BF7B-4769-8435-BFEBB2D30C23}" type="datetimeFigureOut">
              <a:rPr lang="id-ID" smtClean="0"/>
              <a:pPr/>
              <a:t>24/01/2011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D3BF9-65E2-412F-A7A0-5D9BEAC37550}"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FFD3BF9-65E2-412F-A7A0-5D9BEAC37550}" type="slidenum">
              <a:rPr lang="id-ID" smtClean="0"/>
              <a:pPr/>
              <a:t>52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id-ID"/>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5A1ABFC-5D55-45F5-BC18-4AAAAB254963}" type="slidenum">
              <a:rPr lang="id-ID" smtClean="0"/>
              <a:pPr/>
              <a:t>‹#›</a:t>
            </a:fld>
            <a:endParaRPr lang="id-ID"/>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a:xfrm>
            <a:off x="457200" y="6480969"/>
            <a:ext cx="4260056" cy="300831"/>
          </a:xfrm>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a:xfrm>
            <a:off x="2619376" y="6480969"/>
            <a:ext cx="4260056" cy="300831"/>
          </a:xfrm>
        </p:spPr>
        <p:txBody>
          <a:bodyPr/>
          <a:lstStyle/>
          <a:p>
            <a:endParaRPr lang="id-ID"/>
          </a:p>
        </p:txBody>
      </p:sp>
      <p:sp>
        <p:nvSpPr>
          <p:cNvPr id="6" name="Slide Number Placeholder 5"/>
          <p:cNvSpPr>
            <a:spLocks noGrp="1"/>
          </p:cNvSpPr>
          <p:nvPr>
            <p:ph type="sldNum" sz="quarter" idx="12"/>
          </p:nvPr>
        </p:nvSpPr>
        <p:spPr>
          <a:xfrm>
            <a:off x="8451056" y="809624"/>
            <a:ext cx="502920" cy="300831"/>
          </a:xfrm>
        </p:spPr>
        <p:txBody>
          <a:bodyPr/>
          <a:lstStyle/>
          <a:p>
            <a:fld id="{85A1ABFC-5D55-45F5-BC18-4AAAAB254963}" type="slidenum">
              <a:rPr lang="id-ID" smtClean="0"/>
              <a:pPr/>
              <a:t>‹#›</a:t>
            </a:fld>
            <a:endParaRPr lang="id-ID"/>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457200" y="6480969"/>
            <a:ext cx="4260056" cy="301752"/>
          </a:xfrm>
        </p:spPr>
        <p:txBody>
          <a:bodyPr/>
          <a:lstStyle/>
          <a:p>
            <a:endParaRPr lang="id-ID"/>
          </a:p>
        </p:txBody>
      </p:sp>
      <p:sp>
        <p:nvSpPr>
          <p:cNvPr id="7" name="Slide Number Placeholder 6"/>
          <p:cNvSpPr>
            <a:spLocks noGrp="1"/>
          </p:cNvSpPr>
          <p:nvPr>
            <p:ph type="sldNum" sz="quarter" idx="12"/>
          </p:nvPr>
        </p:nvSpPr>
        <p:spPr>
          <a:xfrm>
            <a:off x="7589520" y="6480969"/>
            <a:ext cx="502920" cy="301752"/>
          </a:xfrm>
        </p:spPr>
        <p:txBody>
          <a:bodyPr/>
          <a:lstStyle/>
          <a:p>
            <a:fld id="{85A1ABFC-5D55-45F5-BC18-4AAAAB254963}" type="slidenum">
              <a:rPr lang="id-ID" smtClean="0"/>
              <a:pPr/>
              <a:t>‹#›</a:t>
            </a:fld>
            <a:endParaRPr lang="id-ID"/>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a:xfrm>
            <a:off x="457200" y="6480969"/>
            <a:ext cx="4261104" cy="301752"/>
          </a:xfrm>
        </p:spPr>
        <p:txBody>
          <a:bodyPr/>
          <a:lstStyle/>
          <a:p>
            <a:endParaRPr lang="id-ID"/>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a:xfrm>
            <a:off x="457200" y="6481890"/>
            <a:ext cx="4260056" cy="300831"/>
          </a:xfrm>
        </p:spPr>
        <p:txBody>
          <a:bodyPr/>
          <a:lstStyle/>
          <a:p>
            <a:endParaRPr lang="id-ID"/>
          </a:p>
        </p:txBody>
      </p:sp>
      <p:sp>
        <p:nvSpPr>
          <p:cNvPr id="4" name="Slide Number Placeholder 3"/>
          <p:cNvSpPr>
            <a:spLocks noGrp="1"/>
          </p:cNvSpPr>
          <p:nvPr>
            <p:ph type="sldNum" sz="quarter" idx="12"/>
          </p:nvPr>
        </p:nvSpPr>
        <p:spPr>
          <a:xfrm>
            <a:off x="7589520" y="6480969"/>
            <a:ext cx="502920" cy="301752"/>
          </a:xfrm>
        </p:spPr>
        <p:txBody>
          <a:bodyPr/>
          <a:lstStyle/>
          <a:p>
            <a:fld id="{85A1ABFC-5D55-45F5-BC18-4AAAAB254963}" type="slidenum">
              <a:rPr lang="id-ID" smtClean="0"/>
              <a:pPr/>
              <a:t>‹#›</a:t>
            </a:fld>
            <a:endParaRPr lang="id-ID"/>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 name="Footer Placeholder 1"/>
          <p:cNvSpPr>
            <a:spLocks noGrp="1"/>
          </p:cNvSpPr>
          <p:nvPr>
            <p:ph type="ftr" sz="quarter" idx="11"/>
          </p:nvPr>
        </p:nvSpPr>
        <p:spPr/>
        <p:txBody>
          <a:bodyPr/>
          <a:lstStyle/>
          <a:p>
            <a:endParaRPr lang="id-ID"/>
          </a:p>
        </p:txBody>
      </p:sp>
      <p:sp>
        <p:nvSpPr>
          <p:cNvPr id="15" name="Slide Number Placeholder 14"/>
          <p:cNvSpPr>
            <a:spLocks noGrp="1"/>
          </p:cNvSpPr>
          <p:nvPr>
            <p:ph type="sldNum" sz="quarter" idx="12"/>
          </p:nvPr>
        </p:nvSpPr>
        <p:spPr>
          <a:xfrm>
            <a:off x="8229600" y="6473952"/>
            <a:ext cx="758952" cy="246888"/>
          </a:xfrm>
        </p:spPr>
        <p:txBody>
          <a:bodyPr/>
          <a:lstStyle/>
          <a:p>
            <a:fld id="{85A1ABFC-5D55-45F5-BC18-4AAAAB254963}" type="slidenum">
              <a:rPr lang="id-ID" smtClean="0"/>
              <a:pPr/>
              <a:t>‹#›</a:t>
            </a:fld>
            <a:endParaRPr lang="id-ID"/>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 name="Footer Placeholder 1"/>
          <p:cNvSpPr>
            <a:spLocks noGrp="1"/>
          </p:cNvSpPr>
          <p:nvPr>
            <p:ph type="ftr" sz="quarter" idx="11"/>
          </p:nvPr>
        </p:nvSpPr>
        <p:spPr/>
        <p:txBody>
          <a:bodyPr/>
          <a:lstStyle/>
          <a:p>
            <a:endParaRPr lang="id-ID"/>
          </a:p>
        </p:txBody>
      </p:sp>
      <p:sp>
        <p:nvSpPr>
          <p:cNvPr id="15" name="Slide Number Placeholder 14"/>
          <p:cNvSpPr>
            <a:spLocks noGrp="1"/>
          </p:cNvSpPr>
          <p:nvPr>
            <p:ph type="sldNum" sz="quarter" idx="12"/>
          </p:nvPr>
        </p:nvSpPr>
        <p:spPr>
          <a:xfrm>
            <a:off x="8229600" y="6473952"/>
            <a:ext cx="758952" cy="246888"/>
          </a:xfrm>
        </p:spPr>
        <p:txBody>
          <a:bodyPr/>
          <a:lstStyle/>
          <a:p>
            <a:fld id="{85A1ABFC-5D55-45F5-BC18-4AAAAB254963}" type="slidenum">
              <a:rPr lang="id-ID" smtClean="0"/>
              <a:pPr/>
              <a:t>‹#›</a:t>
            </a:fld>
            <a:endParaRPr lang="id-ID"/>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9" name="Footer Placeholder 18"/>
          <p:cNvSpPr>
            <a:spLocks noGrp="1"/>
          </p:cNvSpPr>
          <p:nvPr>
            <p:ph type="ftr" sz="quarter" idx="11"/>
          </p:nvPr>
        </p:nvSpPr>
        <p:spPr>
          <a:xfrm>
            <a:off x="3581400" y="76200"/>
            <a:ext cx="2895600" cy="288925"/>
          </a:xfrm>
        </p:spPr>
        <p:txBody>
          <a:bodyPr/>
          <a:lstStyle/>
          <a:p>
            <a:endParaRPr lang="id-ID"/>
          </a:p>
        </p:txBody>
      </p:sp>
      <p:sp>
        <p:nvSpPr>
          <p:cNvPr id="16" name="Slide Number Placeholder 15"/>
          <p:cNvSpPr>
            <a:spLocks noGrp="1"/>
          </p:cNvSpPr>
          <p:nvPr>
            <p:ph type="sldNum" sz="quarter" idx="12"/>
          </p:nvPr>
        </p:nvSpPr>
        <p:spPr>
          <a:xfrm>
            <a:off x="8229600" y="6473952"/>
            <a:ext cx="758952" cy="246888"/>
          </a:xfrm>
        </p:spPr>
        <p:txBody>
          <a:bodyPr/>
          <a:lstStyle/>
          <a:p>
            <a:fld id="{85A1ABFC-5D55-45F5-BC18-4AAAAB254963}" type="slidenum">
              <a:rPr lang="id-ID" smtClean="0"/>
              <a:pPr/>
              <a:t>‹#›</a:t>
            </a:fld>
            <a:endParaRPr lang="id-ID"/>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1" name="Footer Placeholder 10"/>
          <p:cNvSpPr>
            <a:spLocks noGrp="1"/>
          </p:cNvSpPr>
          <p:nvPr>
            <p:ph type="ftr" sz="quarter" idx="11"/>
          </p:nvPr>
        </p:nvSpPr>
        <p:spPr/>
        <p:txBody>
          <a:bodyPr/>
          <a:lstStyle/>
          <a:p>
            <a:endParaRPr lang="id-ID"/>
          </a:p>
        </p:txBody>
      </p:sp>
      <p:sp>
        <p:nvSpPr>
          <p:cNvPr id="16" name="Slide Number Placeholder 15"/>
          <p:cNvSpPr>
            <a:spLocks noGrp="1"/>
          </p:cNvSpPr>
          <p:nvPr>
            <p:ph type="sldNum" sz="quarter" idx="12"/>
          </p:nvPr>
        </p:nvSpPr>
        <p:spPr/>
        <p:txBody>
          <a:bodyPr/>
          <a:lstStyle/>
          <a:p>
            <a:fld id="{85A1ABFC-5D55-45F5-BC18-4AAAAB254963}" type="slidenum">
              <a:rPr lang="id-ID" smtClean="0"/>
              <a:pPr/>
              <a:t>‹#›</a:t>
            </a:fld>
            <a:endParaRPr lang="id-ID"/>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0" name="Footer Placeholder 9"/>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229600" y="6477000"/>
            <a:ext cx="762000" cy="246888"/>
          </a:xfrm>
        </p:spPr>
        <p:txBody>
          <a:bodyPr/>
          <a:lstStyle/>
          <a:p>
            <a:fld id="{85A1ABFC-5D55-45F5-BC18-4AAAAB254963}" type="slidenum">
              <a:rPr lang="id-ID" smtClean="0"/>
              <a:pPr/>
              <a:t>‹#›</a:t>
            </a:fld>
            <a:endParaRPr lang="id-ID"/>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1" name="Footer Placeholder 20"/>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4" name="Footer Placeholder 23"/>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9" name="Footer Placeholder 28"/>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9" name="Footer Placeholder 18"/>
          <p:cNvSpPr>
            <a:spLocks noGrp="1"/>
          </p:cNvSpPr>
          <p:nvPr>
            <p:ph type="ftr" sz="quarter" idx="11"/>
          </p:nvPr>
        </p:nvSpPr>
        <p:spPr>
          <a:xfrm>
            <a:off x="3581400" y="76200"/>
            <a:ext cx="2895600" cy="288925"/>
          </a:xfrm>
        </p:spPr>
        <p:txBody>
          <a:bodyPr/>
          <a:lstStyle/>
          <a:p>
            <a:endParaRPr lang="id-ID"/>
          </a:p>
        </p:txBody>
      </p:sp>
      <p:sp>
        <p:nvSpPr>
          <p:cNvPr id="16" name="Slide Number Placeholder 15"/>
          <p:cNvSpPr>
            <a:spLocks noGrp="1"/>
          </p:cNvSpPr>
          <p:nvPr>
            <p:ph type="sldNum" sz="quarter" idx="12"/>
          </p:nvPr>
        </p:nvSpPr>
        <p:spPr>
          <a:xfrm>
            <a:off x="8229600" y="6473952"/>
            <a:ext cx="758952" cy="246888"/>
          </a:xfrm>
        </p:spPr>
        <p:txBody>
          <a:bodyPr/>
          <a:lstStyle/>
          <a:p>
            <a:fld id="{85A1ABFC-5D55-45F5-BC18-4AAAAB254963}" type="slidenum">
              <a:rPr lang="id-ID" smtClean="0"/>
              <a:pPr/>
              <a:t>‹#›</a:t>
            </a:fld>
            <a:endParaRPr lang="id-ID"/>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85A1ABFC-5D55-45F5-BC18-4AAAAB254963}" type="slidenum">
              <a:rPr lang="id-ID" smtClean="0"/>
              <a:pPr/>
              <a:t>‹#›</a:t>
            </a:fld>
            <a:endParaRPr lang="id-ID"/>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85A1ABFC-5D55-45F5-BC18-4AAAAB254963}"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1" name="Footer Placeholder 10"/>
          <p:cNvSpPr>
            <a:spLocks noGrp="1"/>
          </p:cNvSpPr>
          <p:nvPr>
            <p:ph type="ftr" sz="quarter" idx="11"/>
          </p:nvPr>
        </p:nvSpPr>
        <p:spPr/>
        <p:txBody>
          <a:bodyPr/>
          <a:lstStyle/>
          <a:p>
            <a:endParaRPr lang="id-ID"/>
          </a:p>
        </p:txBody>
      </p:sp>
      <p:sp>
        <p:nvSpPr>
          <p:cNvPr id="16" name="Slide Number Placeholder 15"/>
          <p:cNvSpPr>
            <a:spLocks noGrp="1"/>
          </p:cNvSpPr>
          <p:nvPr>
            <p:ph type="sldNum" sz="quarter" idx="12"/>
          </p:nvPr>
        </p:nvSpPr>
        <p:spPr/>
        <p:txBody>
          <a:bodyPr/>
          <a:lstStyle/>
          <a:p>
            <a:fld id="{85A1ABFC-5D55-45F5-BC18-4AAAAB254963}" type="slidenum">
              <a:rPr lang="id-ID" smtClean="0"/>
              <a:pPr/>
              <a:t>‹#›</a:t>
            </a:fld>
            <a:endParaRPr lang="id-ID"/>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0" name="Footer Placeholder 9"/>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5A1ABFC-5D55-45F5-BC18-4AAAAB25496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5"/>
          </p:nvPr>
        </p:nvSpPr>
        <p:spPr/>
        <p:txBody>
          <a:bodyPr rtlCol="0"/>
          <a:lstStyle/>
          <a:p>
            <a:fld id="{85A1ABFC-5D55-45F5-BC18-4AAAAB254963}"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229600" y="6477000"/>
            <a:ext cx="762000" cy="246888"/>
          </a:xfrm>
        </p:spPr>
        <p:txBody>
          <a:bodyPr/>
          <a:lstStyle/>
          <a:p>
            <a:fld id="{85A1ABFC-5D55-45F5-BC18-4AAAAB254963}" type="slidenum">
              <a:rPr lang="id-ID" smtClean="0"/>
              <a:pPr/>
              <a:t>‹#›</a:t>
            </a:fld>
            <a:endParaRPr lang="id-ID"/>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4A31E6E-BD09-4A05-A1B8-78B264944D80}" type="datetimeFigureOut">
              <a:rPr lang="id-ID" smtClean="0"/>
              <a:pPr/>
              <a:t>24/01/2011</a:t>
            </a:fld>
            <a:endParaRPr lang="id-ID"/>
          </a:p>
        </p:txBody>
      </p:sp>
      <p:sp>
        <p:nvSpPr>
          <p:cNvPr id="7" name="Slide Number Placeholder 6"/>
          <p:cNvSpPr>
            <a:spLocks noGrp="1"/>
          </p:cNvSpPr>
          <p:nvPr>
            <p:ph type="sldNum" sz="quarter" idx="11"/>
          </p:nvPr>
        </p:nvSpPr>
        <p:spPr/>
        <p:txBody>
          <a:bodyPr rtlCol="0"/>
          <a:lstStyle/>
          <a:p>
            <a:fld id="{85A1ABFC-5D55-45F5-BC18-4AAAAB254963}"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4A31E6E-BD09-4A05-A1B8-78B264944D80}" type="datetimeFigureOut">
              <a:rPr lang="id-ID" smtClean="0"/>
              <a:pPr/>
              <a:t>24/01/2011</a:t>
            </a:fld>
            <a:endParaRPr lang="id-ID"/>
          </a:p>
        </p:txBody>
      </p:sp>
      <p:sp>
        <p:nvSpPr>
          <p:cNvPr id="22" name="Slide Number Placeholder 21"/>
          <p:cNvSpPr>
            <a:spLocks noGrp="1"/>
          </p:cNvSpPr>
          <p:nvPr>
            <p:ph type="sldNum" sz="quarter" idx="15"/>
          </p:nvPr>
        </p:nvSpPr>
        <p:spPr/>
        <p:txBody>
          <a:bodyPr rtlCol="0"/>
          <a:lstStyle/>
          <a:p>
            <a:fld id="{85A1ABFC-5D55-45F5-BC18-4AAAAB254963}"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4A31E6E-BD09-4A05-A1B8-78B264944D80}" type="datetimeFigureOut">
              <a:rPr lang="id-ID" smtClean="0"/>
              <a:pPr/>
              <a:t>24/01/2011</a:t>
            </a:fld>
            <a:endParaRPr lang="id-ID"/>
          </a:p>
        </p:txBody>
      </p:sp>
      <p:sp>
        <p:nvSpPr>
          <p:cNvPr id="18" name="Slide Number Placeholder 17"/>
          <p:cNvSpPr>
            <a:spLocks noGrp="1"/>
          </p:cNvSpPr>
          <p:nvPr>
            <p:ph type="sldNum" sz="quarter" idx="11"/>
          </p:nvPr>
        </p:nvSpPr>
        <p:spPr/>
        <p:txBody>
          <a:bodyPr rtlCol="0"/>
          <a:lstStyle/>
          <a:p>
            <a:fld id="{85A1ABFC-5D55-45F5-BC18-4AAAAB254963}"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id-ID"/>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5A1ABFC-5D55-45F5-BC18-4AAAAB254963}" type="slidenum">
              <a:rPr lang="id-ID" smtClean="0"/>
              <a:pPr/>
              <a:t>‹#›</a:t>
            </a:fld>
            <a:endParaRPr lang="id-ID"/>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a:xfrm>
            <a:off x="457200" y="6480969"/>
            <a:ext cx="4260056" cy="300831"/>
          </a:xfrm>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a:xfrm>
            <a:off x="2619376" y="6480969"/>
            <a:ext cx="4260056" cy="300831"/>
          </a:xfrm>
        </p:spPr>
        <p:txBody>
          <a:bodyPr/>
          <a:lstStyle/>
          <a:p>
            <a:endParaRPr lang="id-ID"/>
          </a:p>
        </p:txBody>
      </p:sp>
      <p:sp>
        <p:nvSpPr>
          <p:cNvPr id="6" name="Slide Number Placeholder 5"/>
          <p:cNvSpPr>
            <a:spLocks noGrp="1"/>
          </p:cNvSpPr>
          <p:nvPr>
            <p:ph type="sldNum" sz="quarter" idx="12"/>
          </p:nvPr>
        </p:nvSpPr>
        <p:spPr>
          <a:xfrm>
            <a:off x="8451056" y="809624"/>
            <a:ext cx="502920" cy="300831"/>
          </a:xfrm>
        </p:spPr>
        <p:txBody>
          <a:bodyPr/>
          <a:lstStyle/>
          <a:p>
            <a:fld id="{85A1ABFC-5D55-45F5-BC18-4AAAAB254963}" type="slidenum">
              <a:rPr lang="id-ID" smtClean="0"/>
              <a:pPr/>
              <a:t>‹#›</a:t>
            </a:fld>
            <a:endParaRPr lang="id-ID"/>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457200" y="6480969"/>
            <a:ext cx="4260056" cy="301752"/>
          </a:xfrm>
        </p:spPr>
        <p:txBody>
          <a:bodyPr/>
          <a:lstStyle/>
          <a:p>
            <a:endParaRPr lang="id-ID"/>
          </a:p>
        </p:txBody>
      </p:sp>
      <p:sp>
        <p:nvSpPr>
          <p:cNvPr id="7" name="Slide Number Placeholder 6"/>
          <p:cNvSpPr>
            <a:spLocks noGrp="1"/>
          </p:cNvSpPr>
          <p:nvPr>
            <p:ph type="sldNum" sz="quarter" idx="12"/>
          </p:nvPr>
        </p:nvSpPr>
        <p:spPr>
          <a:xfrm>
            <a:off x="7589520" y="6480969"/>
            <a:ext cx="502920" cy="301752"/>
          </a:xfrm>
        </p:spPr>
        <p:txBody>
          <a:bodyPr/>
          <a:lstStyle/>
          <a:p>
            <a:fld id="{85A1ABFC-5D55-45F5-BC18-4AAAAB254963}"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1" name="Footer Placeholder 20"/>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a:xfrm>
            <a:off x="457200" y="6480969"/>
            <a:ext cx="4261104" cy="301752"/>
          </a:xfrm>
        </p:spPr>
        <p:txBody>
          <a:bodyPr/>
          <a:lstStyle/>
          <a:p>
            <a:endParaRPr lang="id-ID"/>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a:xfrm>
            <a:off x="457200" y="6481890"/>
            <a:ext cx="4260056" cy="300831"/>
          </a:xfrm>
        </p:spPr>
        <p:txBody>
          <a:bodyPr/>
          <a:lstStyle/>
          <a:p>
            <a:endParaRPr lang="id-ID"/>
          </a:p>
        </p:txBody>
      </p:sp>
      <p:sp>
        <p:nvSpPr>
          <p:cNvPr id="4" name="Slide Number Placeholder 3"/>
          <p:cNvSpPr>
            <a:spLocks noGrp="1"/>
          </p:cNvSpPr>
          <p:nvPr>
            <p:ph type="sldNum" sz="quarter" idx="12"/>
          </p:nvPr>
        </p:nvSpPr>
        <p:spPr>
          <a:xfrm>
            <a:off x="7589520" y="6480969"/>
            <a:ext cx="502920" cy="301752"/>
          </a:xfrm>
        </p:spPr>
        <p:txBody>
          <a:bodyPr/>
          <a:lstStyle/>
          <a:p>
            <a:fld id="{85A1ABFC-5D55-45F5-BC18-4AAAAB254963}" type="slidenum">
              <a:rPr lang="id-ID" smtClean="0"/>
              <a:pPr/>
              <a:t>‹#›</a:t>
            </a:fld>
            <a:endParaRPr lang="id-ID"/>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4" name="Footer Placeholder 23"/>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4A31E6E-BD09-4A05-A1B8-78B264944D80}" type="datetimeFigureOut">
              <a:rPr lang="id-ID" smtClean="0"/>
              <a:pPr/>
              <a:t>24/01/2011</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29" name="Footer Placeholder 28"/>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5A1ABFC-5D55-45F5-BC18-4AAAAB254963}" type="slidenum">
              <a:rPr lang="id-ID" smtClean="0"/>
              <a:pPr/>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4A31E6E-BD09-4A05-A1B8-78B264944D80}" type="datetimeFigureOut">
              <a:rPr lang="id-ID" smtClean="0"/>
              <a:pPr/>
              <a:t>24/01/2011</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85A1ABFC-5D55-45F5-BC18-4AAAAB254963}" type="slidenum">
              <a:rPr lang="id-ID" smtClean="0"/>
              <a:pPr/>
              <a:t>‹#›</a:t>
            </a:fld>
            <a:endParaRPr lang="id-ID"/>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85A1ABFC-5D55-45F5-BC18-4AAAAB254963}"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5A1ABFC-5D55-45F5-BC18-4AAAAB25496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5"/>
          </p:nvPr>
        </p:nvSpPr>
        <p:spPr/>
        <p:txBody>
          <a:bodyPr rtlCol="0"/>
          <a:lstStyle/>
          <a:p>
            <a:fld id="{85A1ABFC-5D55-45F5-BC18-4AAAAB254963}"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4A31E6E-BD09-4A05-A1B8-78B264944D80}" type="datetimeFigureOut">
              <a:rPr lang="id-ID" smtClean="0"/>
              <a:pPr/>
              <a:t>24/01/2011</a:t>
            </a:fld>
            <a:endParaRPr lang="id-ID"/>
          </a:p>
        </p:txBody>
      </p:sp>
      <p:sp>
        <p:nvSpPr>
          <p:cNvPr id="7" name="Slide Number Placeholder 6"/>
          <p:cNvSpPr>
            <a:spLocks noGrp="1"/>
          </p:cNvSpPr>
          <p:nvPr>
            <p:ph type="sldNum" sz="quarter" idx="11"/>
          </p:nvPr>
        </p:nvSpPr>
        <p:spPr/>
        <p:txBody>
          <a:bodyPr rtlCol="0"/>
          <a:lstStyle/>
          <a:p>
            <a:fld id="{85A1ABFC-5D55-45F5-BC18-4AAAAB254963}"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4A31E6E-BD09-4A05-A1B8-78B264944D80}" type="datetimeFigureOut">
              <a:rPr lang="id-ID" smtClean="0"/>
              <a:pPr/>
              <a:t>24/01/2011</a:t>
            </a:fld>
            <a:endParaRPr lang="id-ID"/>
          </a:p>
        </p:txBody>
      </p:sp>
      <p:sp>
        <p:nvSpPr>
          <p:cNvPr id="22" name="Slide Number Placeholder 21"/>
          <p:cNvSpPr>
            <a:spLocks noGrp="1"/>
          </p:cNvSpPr>
          <p:nvPr>
            <p:ph type="sldNum" sz="quarter" idx="15"/>
          </p:nvPr>
        </p:nvSpPr>
        <p:spPr/>
        <p:txBody>
          <a:bodyPr rtlCol="0"/>
          <a:lstStyle/>
          <a:p>
            <a:fld id="{85A1ABFC-5D55-45F5-BC18-4AAAAB254963}"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4A31E6E-BD09-4A05-A1B8-78B264944D80}" type="datetimeFigureOut">
              <a:rPr lang="id-ID" smtClean="0"/>
              <a:pPr/>
              <a:t>24/01/2011</a:t>
            </a:fld>
            <a:endParaRPr lang="id-ID"/>
          </a:p>
        </p:txBody>
      </p:sp>
      <p:sp>
        <p:nvSpPr>
          <p:cNvPr id="18" name="Slide Number Placeholder 17"/>
          <p:cNvSpPr>
            <a:spLocks noGrp="1"/>
          </p:cNvSpPr>
          <p:nvPr>
            <p:ph type="sldNum" sz="quarter" idx="11"/>
          </p:nvPr>
        </p:nvSpPr>
        <p:spPr/>
        <p:txBody>
          <a:bodyPr rtlCol="0"/>
          <a:lstStyle/>
          <a:p>
            <a:fld id="{85A1ABFC-5D55-45F5-BC18-4AAAAB254963}"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85A1ABFC-5D55-45F5-BC18-4AAAAB254963}"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85A1ABFC-5D55-45F5-BC18-4AAAAB254963}" type="slidenum">
              <a:rPr lang="id-ID" smtClean="0"/>
              <a:pPr/>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5A1ABFC-5D55-45F5-BC18-4AAAAB254963}" type="slidenum">
              <a:rPr lang="id-ID" smtClean="0"/>
              <a:pPr/>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85A1ABFC-5D55-45F5-BC18-4AAAAB254963}" type="slidenum">
              <a:rPr lang="id-ID" smtClean="0"/>
              <a:pPr/>
              <a:t>‹#›</a:t>
            </a:fld>
            <a:endParaRPr lang="id-ID"/>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5A1ABFC-5D55-45F5-BC18-4AAAAB254963}" type="slidenum">
              <a:rPr lang="id-ID" smtClean="0"/>
              <a:pPr/>
              <a:t>‹#›</a:t>
            </a:fld>
            <a:endParaRPr lang="id-ID"/>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5A1ABFC-5D55-45F5-BC18-4AAAAB254963}" type="slidenum">
              <a:rPr lang="id-ID" smtClean="0"/>
              <a:pPr/>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5A1ABFC-5D55-45F5-BC18-4AAAAB254963}" type="slidenum">
              <a:rPr lang="id-ID" smtClean="0"/>
              <a:pPr/>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6" name="Slide Number Placeholder 15"/>
          <p:cNvSpPr>
            <a:spLocks noGrp="1"/>
          </p:cNvSpPr>
          <p:nvPr>
            <p:ph type="sldNum" sz="quarter" idx="11"/>
          </p:nvPr>
        </p:nvSpPr>
        <p:spPr/>
        <p:txBody>
          <a:bodyPr/>
          <a:lstStyle/>
          <a:p>
            <a:fld id="{85A1ABFC-5D55-45F5-BC18-4AAAAB254963}"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15" name="Slide Number Placeholder 14"/>
          <p:cNvSpPr>
            <a:spLocks noGrp="1"/>
          </p:cNvSpPr>
          <p:nvPr>
            <p:ph type="sldNum" sz="quarter" idx="15"/>
          </p:nvPr>
        </p:nvSpPr>
        <p:spPr/>
        <p:txBody>
          <a:bodyPr/>
          <a:lstStyle>
            <a:lvl1pPr algn="ctr">
              <a:defRPr/>
            </a:lvl1pPr>
          </a:lstStyle>
          <a:p>
            <a:fld id="{85A1ABFC-5D55-45F5-BC18-4AAAAB254963}"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5"/>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6" name="Slide Number Placeholder 15"/>
          <p:cNvSpPr>
            <a:spLocks noGrp="1"/>
          </p:cNvSpPr>
          <p:nvPr>
            <p:ph type="sldNum" sz="quarter" idx="11"/>
          </p:nvPr>
        </p:nvSpPr>
        <p:spPr/>
        <p:txBody>
          <a:bodyPr/>
          <a:lstStyle/>
          <a:p>
            <a:fld id="{85A1ABFC-5D55-45F5-BC18-4AAAAB254963}"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15" name="Slide Number Placeholder 14"/>
          <p:cNvSpPr>
            <a:spLocks noGrp="1"/>
          </p:cNvSpPr>
          <p:nvPr>
            <p:ph type="sldNum" sz="quarter" idx="15"/>
          </p:nvPr>
        </p:nvSpPr>
        <p:spPr/>
        <p:txBody>
          <a:bodyPr/>
          <a:lstStyle>
            <a:lvl1pPr algn="ctr">
              <a:defRPr/>
            </a:lvl1pPr>
          </a:lstStyle>
          <a:p>
            <a:fld id="{85A1ABFC-5D55-45F5-BC18-4AAAAB254963}"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5"/>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85A1ABFC-5D55-45F5-BC18-4AAAAB254963}"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85A1ABFC-5D55-45F5-BC18-4AAAAB254963}" type="slidenum">
              <a:rPr lang="id-ID" smtClean="0"/>
              <a:pPr/>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5A1ABFC-5D55-45F5-BC18-4AAAAB254963}" type="slidenum">
              <a:rPr lang="id-ID" smtClean="0"/>
              <a:pPr/>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85A1ABFC-5D55-45F5-BC18-4AAAAB254963}" type="slidenum">
              <a:rPr lang="id-ID" smtClean="0"/>
              <a:pPr/>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5A1ABFC-5D55-45F5-BC18-4AAAAB254963}" type="slidenum">
              <a:rPr lang="id-ID" smtClean="0"/>
              <a:pPr/>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5A1ABFC-5D55-45F5-BC18-4AAAAB254963}" type="slidenum">
              <a:rPr lang="id-ID" smtClean="0"/>
              <a:pPr/>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5A1ABFC-5D55-45F5-BC18-4AAAAB254963}" type="slidenum">
              <a:rPr lang="id-ID" smtClean="0"/>
              <a:pPr/>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5A1ABFC-5D55-45F5-BC18-4AAAAB254963}" type="slidenum">
              <a:rPr lang="id-ID" smtClean="0"/>
              <a:pPr/>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4A31E6E-BD09-4A05-A1B8-78B264944D80}" type="datetimeFigureOut">
              <a:rPr lang="id-ID" smtClean="0"/>
              <a:pPr/>
              <a:t>24/01/2011</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5A1ABFC-5D55-45F5-BC18-4AAAAB254963}" type="slidenum">
              <a:rPr lang="id-ID" smtClean="0"/>
              <a:pPr/>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5A1ABFC-5D55-45F5-BC18-4AAAAB254963}" type="slidenum">
              <a:rPr lang="id-ID" smtClean="0"/>
              <a:pPr/>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4A31E6E-BD09-4A05-A1B8-78B264944D80}" type="datetimeFigureOut">
              <a:rPr lang="id-ID" smtClean="0"/>
              <a:pPr/>
              <a:t>24/01/2011</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5A1ABFC-5D55-45F5-BC18-4AAAAB254963}" type="slidenum">
              <a:rPr lang="id-ID" smtClean="0"/>
              <a:pPr/>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5A1ABFC-5D55-45F5-BC18-4AAAAB254963}" type="slidenum">
              <a:rPr lang="id-ID" smtClean="0"/>
              <a:pPr/>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A1ABFC-5D55-45F5-BC18-4AAAAB254963}"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A1ABFC-5D55-45F5-BC18-4AAAAB25496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85A1ABFC-5D55-45F5-BC18-4AAAAB254963}"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8" name="Slide Number Placeholder 7"/>
          <p:cNvSpPr>
            <a:spLocks noGrp="1"/>
          </p:cNvSpPr>
          <p:nvPr>
            <p:ph type="sldNum" sz="quarter" idx="11"/>
          </p:nvPr>
        </p:nvSpPr>
        <p:spPr/>
        <p:txBody>
          <a:bodyPr/>
          <a:lstStyle/>
          <a:p>
            <a:fld id="{85A1ABFC-5D55-45F5-BC18-4AAAAB254963}"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85A1ABFC-5D55-45F5-BC18-4AAAAB254963}" type="slidenum">
              <a:rPr lang="id-ID" smtClean="0"/>
              <a:pPr/>
              <a:t>‹#›</a:t>
            </a:fld>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16" name="Slide Number Placeholder 15"/>
          <p:cNvSpPr>
            <a:spLocks noGrp="1"/>
          </p:cNvSpPr>
          <p:nvPr>
            <p:ph type="sldNum" sz="quarter" idx="11"/>
          </p:nvPr>
        </p:nvSpPr>
        <p:spPr/>
        <p:txBody>
          <a:bodyPr/>
          <a:lstStyle/>
          <a:p>
            <a:fld id="{85A1ABFC-5D55-45F5-BC18-4AAAAB254963}"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15" name="Slide Number Placeholder 14"/>
          <p:cNvSpPr>
            <a:spLocks noGrp="1"/>
          </p:cNvSpPr>
          <p:nvPr>
            <p:ph type="sldNum" sz="quarter" idx="15"/>
          </p:nvPr>
        </p:nvSpPr>
        <p:spPr/>
        <p:txBody>
          <a:bodyPr/>
          <a:lstStyle>
            <a:lvl1pPr algn="ctr">
              <a:defRPr/>
            </a:lvl1pPr>
          </a:lstStyle>
          <a:p>
            <a:fld id="{85A1ABFC-5D55-45F5-BC18-4AAAAB254963}"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5A1ABFC-5D55-45F5-BC18-4AAAAB254963}"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A1ABFC-5D55-45F5-BC18-4AAAAB254963}"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5"/>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9" name="Slide Number Placeholder 8"/>
          <p:cNvSpPr>
            <a:spLocks noGrp="1"/>
          </p:cNvSpPr>
          <p:nvPr>
            <p:ph type="sldNum" sz="quarter" idx="11"/>
          </p:nvPr>
        </p:nvSpPr>
        <p:spPr/>
        <p:txBody>
          <a:bodyPr/>
          <a:lstStyle/>
          <a:p>
            <a:fld id="{85A1ABFC-5D55-45F5-BC18-4AAAAB254963}"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31E6E-BD09-4A05-A1B8-78B264944D80}" type="datetimeFigureOut">
              <a:rPr lang="id-ID" smtClean="0"/>
              <a:pPr/>
              <a:t>24/01/2011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A1ABFC-5D55-45F5-BC18-4AAAAB25496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31E6E-BD09-4A05-A1B8-78B264944D80}" type="datetimeFigureOut">
              <a:rPr lang="id-ID" smtClean="0"/>
              <a:pPr/>
              <a:t>24/01/2011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A31E6E-BD09-4A05-A1B8-78B264944D80}" type="datetimeFigureOut">
              <a:rPr lang="id-ID" smtClean="0"/>
              <a:pPr/>
              <a:t>24/01/2011</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5A1ABFC-5D55-45F5-BC18-4AAAAB254963}"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d-ID"/>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5A1ABFC-5D55-45F5-BC18-4AAAAB254963}"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4A31E6E-BD09-4A05-A1B8-78B264944D80}" type="datetimeFigureOut">
              <a:rPr lang="id-ID" smtClean="0"/>
              <a:pPr/>
              <a:t>24/01/2011</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5A1ABFC-5D55-45F5-BC18-4AAAAB254963}" type="slidenum">
              <a:rPr lang="id-ID" smtClean="0"/>
              <a:pPr/>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A1ABFC-5D55-45F5-BC18-4AAAAB254963}"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A31E6E-BD09-4A05-A1B8-78B264944D80}" type="datetimeFigureOut">
              <a:rPr lang="id-ID" smtClean="0"/>
              <a:pPr/>
              <a:t>24/01/2011</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d-ID"/>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5A1ABFC-5D55-45F5-BC18-4AAAAB254963}"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A31E6E-BD09-4A05-A1B8-78B264944D80}" type="datetimeFigureOut">
              <a:rPr lang="id-ID" smtClean="0"/>
              <a:pPr/>
              <a:t>24/01/2011</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4A31E6E-BD09-4A05-A1B8-78B264944D80}" type="datetimeFigureOut">
              <a:rPr lang="id-ID" smtClean="0"/>
              <a:pPr/>
              <a:t>24/01/2011</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5A1ABFC-5D55-45F5-BC18-4AAAAB254963}" type="slidenum">
              <a:rPr lang="id-ID" smtClean="0"/>
              <a:pPr/>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A31E6E-BD09-4A05-A1B8-78B264944D80}" type="datetimeFigureOut">
              <a:rPr lang="id-ID" smtClean="0"/>
              <a:pPr/>
              <a:t>24/01/2011</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A1ABFC-5D55-45F5-BC18-4AAAAB254963}"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4A31E6E-BD09-4A05-A1B8-78B264944D80}" type="datetimeFigureOut">
              <a:rPr lang="id-ID" smtClean="0"/>
              <a:pPr/>
              <a:t>24/01/2011</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5A1ABFC-5D55-45F5-BC18-4AAAAB254963}" type="slidenum">
              <a:rPr lang="id-ID" smtClean="0"/>
              <a:pPr/>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A31E6E-BD09-4A05-A1B8-78B264944D80}" type="datetimeFigureOut">
              <a:rPr lang="id-ID" smtClean="0"/>
              <a:pPr/>
              <a:t>24/01/2011</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5A1ABFC-5D55-45F5-BC18-4AAAAB254963}" type="slidenum">
              <a:rPr lang="id-ID" smtClean="0"/>
              <a:pPr/>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A31E6E-BD09-4A05-A1B8-78B264944D80}" type="datetimeFigureOut">
              <a:rPr lang="id-ID" smtClean="0"/>
              <a:pPr/>
              <a:t>24/01/2011</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A31E6E-BD09-4A05-A1B8-78B264944D80}" type="datetimeFigureOut">
              <a:rPr lang="id-ID" smtClean="0"/>
              <a:pPr/>
              <a:t>24/01/2011</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5A1ABFC-5D55-45F5-BC18-4AAAAB254963}"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A31E6E-BD09-4A05-A1B8-78B264944D80}" type="datetimeFigureOut">
              <a:rPr lang="id-ID" smtClean="0"/>
              <a:pPr/>
              <a:t>24/01/2011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A1ABFC-5D55-45F5-BC18-4AAAAB254963}"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A31E6E-BD09-4A05-A1B8-78B264944D80}" type="datetimeFigureOut">
              <a:rPr lang="id-ID" smtClean="0"/>
              <a:pPr/>
              <a:t>24/01/2011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A1ABFC-5D55-45F5-BC18-4AAAAB254963}"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A1ABFC-5D55-45F5-BC18-4AAAAB254963}"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A31E6E-BD09-4A05-A1B8-78B264944D80}" type="datetimeFigureOut">
              <a:rPr lang="id-ID" smtClean="0"/>
              <a:pPr/>
              <a:t>24/01/2011</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A1ABFC-5D55-45F5-BC18-4AAAAB254963}"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5A1ABFC-5D55-45F5-BC18-4AAAAB254963}" type="slidenum">
              <a:rPr lang="id-ID" smtClean="0"/>
              <a:pPr/>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4A31E6E-BD09-4A05-A1B8-78B264944D80}" type="datetimeFigureOut">
              <a:rPr lang="id-ID" smtClean="0"/>
              <a:pPr/>
              <a:t>24/01/2011</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5A1ABFC-5D55-45F5-BC18-4AAAAB254963}" type="slidenum">
              <a:rPr lang="id-ID" smtClean="0"/>
              <a:pPr/>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A31E6E-BD09-4A05-A1B8-78B264944D80}" type="datetimeFigureOut">
              <a:rPr lang="id-ID" smtClean="0"/>
              <a:pPr/>
              <a:t>24/01/2011</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A1ABFC-5D55-45F5-BC18-4AAAAB25496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4A31E6E-BD09-4A05-A1B8-78B264944D80}" type="datetimeFigureOut">
              <a:rPr lang="id-ID" smtClean="0"/>
              <a:pPr/>
              <a:t>24/01/2011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5A1ABFC-5D55-45F5-BC18-4AAAAB254963}"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A31E6E-BD09-4A05-A1B8-78B264944D80}" type="datetimeFigureOut">
              <a:rPr lang="id-ID" smtClean="0"/>
              <a:pPr/>
              <a:t>24/01/2011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A1ABFC-5D55-45F5-BC18-4AAAAB254963}"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6.xml"/></Relationships>
</file>

<file path=ppt/slides/_rels/slide1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6.wav"/><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5.wav"/><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3.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3.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3.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77.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600201"/>
            <a:ext cx="8786875" cy="4043378"/>
          </a:xfrm>
        </p:spPr>
        <p:txBody>
          <a:bodyPr>
            <a:normAutofit/>
          </a:bodyPr>
          <a:lstStyle/>
          <a:p>
            <a:pPr algn="just">
              <a:buNone/>
            </a:pPr>
            <a:endParaRPr lang="id-ID" sz="4400" dirty="0" smtClean="0"/>
          </a:p>
          <a:p>
            <a:pPr algn="ctr">
              <a:buNone/>
            </a:pPr>
            <a:r>
              <a:rPr lang="id-ID" sz="3800" dirty="0" smtClean="0">
                <a:solidFill>
                  <a:srgbClr val="3333CC"/>
                </a:solidFill>
                <a:latin typeface="Lucida Calligraphy" pitchFamily="66" charset="0"/>
              </a:rPr>
              <a:t>BISMILLAHIROHMANIROHIM</a:t>
            </a:r>
            <a:endParaRPr lang="id-ID" sz="3800" dirty="0">
              <a:solidFill>
                <a:srgbClr val="3333CC"/>
              </a:solidFill>
              <a:latin typeface="Lucida Calligraphy" pitchFamily="66" charset="0"/>
            </a:endParaRPr>
          </a:p>
        </p:txBody>
      </p:sp>
    </p:spTree>
  </p:cSld>
  <p:clrMapOvr>
    <a:masterClrMapping/>
  </p:clrMapOvr>
  <p:transition>
    <p:wedge/>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en-US" b="1" dirty="0" smtClean="0"/>
              <a:t> </a:t>
            </a:r>
            <a:r>
              <a:rPr lang="en-US" b="1" dirty="0" err="1" smtClean="0">
                <a:latin typeface="Lucida Calligraphy" pitchFamily="66" charset="0"/>
              </a:rPr>
              <a:t>Memulai</a:t>
            </a:r>
            <a:r>
              <a:rPr lang="en-US" b="1" dirty="0" smtClean="0">
                <a:latin typeface="Lucida Calligraphy" pitchFamily="66" charset="0"/>
              </a:rPr>
              <a:t> Word </a:t>
            </a:r>
            <a:r>
              <a:rPr lang="en-US" sz="4000" b="1" dirty="0" smtClean="0">
                <a:latin typeface="Lucida Calligraphy" pitchFamily="66" charset="0"/>
              </a:rPr>
              <a:t>2000</a:t>
            </a:r>
            <a:r>
              <a:rPr lang="id-ID" sz="4000" dirty="0" smtClean="0">
                <a:latin typeface="Lucida Calligraphy" pitchFamily="66" charset="0"/>
              </a:rPr>
              <a:t/>
            </a:r>
            <a:br>
              <a:rPr lang="id-ID" sz="4000" dirty="0" smtClean="0">
                <a:latin typeface="Lucida Calligraphy" pitchFamily="66" charset="0"/>
              </a:rPr>
            </a:br>
            <a:endParaRPr lang="id-ID" dirty="0">
              <a:latin typeface="Lucida Calligraphy" pitchFamily="66" charset="0"/>
            </a:endParaRPr>
          </a:p>
        </p:txBody>
      </p:sp>
      <p:sp>
        <p:nvSpPr>
          <p:cNvPr id="3" name="Content Placeholder 2"/>
          <p:cNvSpPr>
            <a:spLocks noGrp="1"/>
          </p:cNvSpPr>
          <p:nvPr>
            <p:ph idx="1"/>
          </p:nvPr>
        </p:nvSpPr>
        <p:spPr>
          <a:xfrm>
            <a:off x="457200" y="1600200"/>
            <a:ext cx="8229600" cy="4972072"/>
          </a:xfrm>
        </p:spPr>
        <p:txBody>
          <a:bodyPr>
            <a:normAutofit fontScale="62500" lnSpcReduction="20000"/>
          </a:bodyPr>
          <a:lstStyle/>
          <a:p>
            <a:pPr marL="0" lvl="0" indent="457200" algn="just" fontAlgn="base">
              <a:lnSpc>
                <a:spcPct val="170000"/>
              </a:lnSpc>
              <a:spcBef>
                <a:spcPct val="0"/>
              </a:spcBef>
              <a:spcAft>
                <a:spcPct val="0"/>
              </a:spcAft>
              <a:buNone/>
              <a:tabLst>
                <a:tab pos="800100" algn="l"/>
              </a:tabLst>
            </a:pPr>
            <a:r>
              <a:rPr lang="en-US" dirty="0" smtClean="0">
                <a:solidFill>
                  <a:srgbClr val="FF0000"/>
                </a:solidFill>
                <a:latin typeface="Comic Sans MS" pitchFamily="66" charset="0"/>
                <a:ea typeface="Times New Roman" pitchFamily="18" charset="0"/>
                <a:cs typeface="Times New Roman" pitchFamily="18" charset="0"/>
              </a:rPr>
              <a:t>Word 2000 </a:t>
            </a:r>
            <a:r>
              <a:rPr lang="en-US" dirty="0" err="1" smtClean="0">
                <a:solidFill>
                  <a:srgbClr val="FF0000"/>
                </a:solidFill>
                <a:latin typeface="Comic Sans MS" pitchFamily="66" charset="0"/>
                <a:ea typeface="Times New Roman" pitchFamily="18" charset="0"/>
                <a:cs typeface="Times New Roman" pitchFamily="18" charset="0"/>
              </a:rPr>
              <a:t>baru</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dapat</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dijalankan</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apabila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sistem</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operasi</a:t>
            </a:r>
            <a:r>
              <a:rPr lang="en-US" dirty="0" smtClean="0">
                <a:solidFill>
                  <a:srgbClr val="FF0000"/>
                </a:solidFill>
                <a:latin typeface="Comic Sans MS" pitchFamily="66" charset="0"/>
                <a:ea typeface="Times New Roman" pitchFamily="18" charset="0"/>
                <a:cs typeface="Times New Roman" pitchFamily="18" charset="0"/>
              </a:rPr>
              <a:t> windows </a:t>
            </a:r>
            <a:r>
              <a:rPr lang="en-US" dirty="0" err="1" smtClean="0">
                <a:solidFill>
                  <a:srgbClr val="FF0000"/>
                </a:solidFill>
                <a:latin typeface="Comic Sans MS" pitchFamily="66" charset="0"/>
                <a:ea typeface="Times New Roman" pitchFamily="18" charset="0"/>
                <a:cs typeface="Times New Roman" pitchFamily="18" charset="0"/>
              </a:rPr>
              <a:t>telah</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kita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aktifkan</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langkah-langkah</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memulai</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bekerja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dengan</a:t>
            </a:r>
            <a:r>
              <a:rPr lang="en-US" dirty="0" smtClean="0">
                <a:solidFill>
                  <a:srgbClr val="FF0000"/>
                </a:solidFill>
                <a:latin typeface="Comic Sans MS" pitchFamily="66" charset="0"/>
                <a:ea typeface="Times New Roman" pitchFamily="18" charset="0"/>
                <a:cs typeface="Times New Roman" pitchFamily="18" charset="0"/>
              </a:rPr>
              <a:t> Word 2000 </a:t>
            </a:r>
            <a:r>
              <a:rPr lang="en-US" dirty="0" err="1" smtClean="0">
                <a:solidFill>
                  <a:srgbClr val="FF0000"/>
                </a:solidFill>
                <a:latin typeface="Comic Sans MS" pitchFamily="66" charset="0"/>
                <a:ea typeface="Times New Roman" pitchFamily="18" charset="0"/>
                <a:cs typeface="Times New Roman" pitchFamily="18" charset="0"/>
              </a:rPr>
              <a:t>sebagai</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berikut</a:t>
            </a:r>
            <a:r>
              <a:rPr lang="en-US" dirty="0" smtClean="0">
                <a:solidFill>
                  <a:srgbClr val="FF0000"/>
                </a:solidFill>
                <a:latin typeface="Comic Sans MS" pitchFamily="66" charset="0"/>
                <a:ea typeface="Times New Roman" pitchFamily="18" charset="0"/>
                <a:cs typeface="Times New Roman" pitchFamily="18" charset="0"/>
              </a:rPr>
              <a:t> ;</a:t>
            </a:r>
            <a:endParaRPr lang="id-ID" dirty="0" smtClean="0">
              <a:solidFill>
                <a:srgbClr val="FF0000"/>
              </a:solidFill>
              <a:latin typeface="Comic Sans MS" pitchFamily="66" charset="0"/>
              <a:ea typeface="Times New Roman" pitchFamily="18" charset="0"/>
              <a:cs typeface="Arial" pitchFamily="34" charset="0"/>
            </a:endParaRPr>
          </a:p>
          <a:p>
            <a:pPr marL="0" indent="457200" algn="just" fontAlgn="base">
              <a:lnSpc>
                <a:spcPct val="170000"/>
              </a:lnSpc>
              <a:spcBef>
                <a:spcPct val="0"/>
              </a:spcBef>
              <a:spcAft>
                <a:spcPct val="0"/>
              </a:spcAft>
              <a:tabLst>
                <a:tab pos="800100" algn="l"/>
              </a:tabLst>
            </a:pPr>
            <a:r>
              <a:rPr lang="en-US" dirty="0" smtClean="0">
                <a:solidFill>
                  <a:srgbClr val="FF0000"/>
                </a:solidFill>
                <a:latin typeface="Comic Sans MS" pitchFamily="66" charset="0"/>
                <a:ea typeface="Times New Roman" pitchFamily="18" charset="0"/>
                <a:cs typeface="Times New Roman" pitchFamily="18" charset="0"/>
              </a:rPr>
              <a:t>	</a:t>
            </a:r>
            <a:r>
              <a:rPr lang="id-ID"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Aktifkan</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Komputer</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terlebih</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dahulu</a:t>
            </a:r>
            <a:r>
              <a:rPr lang="en-US" dirty="0" smtClean="0">
                <a:solidFill>
                  <a:srgbClr val="FF0000"/>
                </a:solidFill>
                <a:latin typeface="Comic Sans MS" pitchFamily="66" charset="0"/>
                <a:ea typeface="Times New Roman" pitchFamily="18" charset="0"/>
                <a:cs typeface="Times New Roman" pitchFamily="18" charset="0"/>
              </a:rPr>
              <a:t>.</a:t>
            </a:r>
            <a:endParaRPr lang="id-ID" dirty="0" smtClean="0">
              <a:solidFill>
                <a:srgbClr val="FF0000"/>
              </a:solidFill>
              <a:latin typeface="Comic Sans MS" pitchFamily="66" charset="0"/>
              <a:ea typeface="Times New Roman" pitchFamily="18" charset="0"/>
              <a:cs typeface="Arial" pitchFamily="34" charset="0"/>
            </a:endParaRPr>
          </a:p>
          <a:p>
            <a:pPr marL="0" lvl="0" indent="457200" eaLnBrk="0" fontAlgn="base" hangingPunct="0">
              <a:lnSpc>
                <a:spcPct val="170000"/>
              </a:lnSpc>
              <a:spcBef>
                <a:spcPct val="0"/>
              </a:spcBef>
              <a:spcAft>
                <a:spcPct val="0"/>
              </a:spcAft>
              <a:tabLst>
                <a:tab pos="800100" algn="l"/>
              </a:tabLst>
            </a:pPr>
            <a:r>
              <a:rPr lang="id-ID"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Klik</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tombol</a:t>
            </a:r>
            <a:r>
              <a:rPr lang="en-US" dirty="0" smtClean="0">
                <a:solidFill>
                  <a:srgbClr val="FF0000"/>
                </a:solidFill>
                <a:latin typeface="Comic Sans MS" pitchFamily="66" charset="0"/>
                <a:ea typeface="Times New Roman" pitchFamily="18" charset="0"/>
                <a:cs typeface="Times New Roman" pitchFamily="18" charset="0"/>
              </a:rPr>
              <a:t> Start yang </a:t>
            </a:r>
            <a:r>
              <a:rPr lang="en-US" dirty="0" err="1" smtClean="0">
                <a:solidFill>
                  <a:srgbClr val="FF0000"/>
                </a:solidFill>
                <a:latin typeface="Comic Sans MS" pitchFamily="66" charset="0"/>
                <a:ea typeface="Times New Roman" pitchFamily="18" charset="0"/>
                <a:cs typeface="Times New Roman" pitchFamily="18" charset="0"/>
              </a:rPr>
              <a:t>ada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pada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batang</a:t>
            </a:r>
            <a:r>
              <a:rPr lang="id-ID" dirty="0" smtClean="0">
                <a:solidFill>
                  <a:srgbClr val="FF0000"/>
                </a:solidFill>
                <a:latin typeface="Comic Sans MS" pitchFamily="66" charset="0"/>
                <a:ea typeface="Times New Roman" pitchFamily="18" charset="0"/>
                <a:cs typeface="Times New Roman" pitchFamily="18" charset="0"/>
              </a:rPr>
              <a:t> taskbar.</a:t>
            </a:r>
          </a:p>
          <a:p>
            <a:pPr lvl="0" indent="457200" eaLnBrk="0" fontAlgn="base" hangingPunct="0">
              <a:lnSpc>
                <a:spcPct val="170000"/>
              </a:lnSpc>
              <a:spcBef>
                <a:spcPct val="0"/>
              </a:spcBef>
              <a:spcAft>
                <a:spcPct val="0"/>
              </a:spcAft>
              <a:tabLst>
                <a:tab pos="800100" algn="l"/>
              </a:tabLst>
            </a:pPr>
            <a:r>
              <a:rPr lang="id-ID"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Muncul</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sejumlah</a:t>
            </a:r>
            <a:r>
              <a:rPr lang="en-US" dirty="0" smtClean="0">
                <a:solidFill>
                  <a:srgbClr val="FF0000"/>
                </a:solidFill>
                <a:latin typeface="Comic Sans MS" pitchFamily="66" charset="0"/>
                <a:ea typeface="Times New Roman" pitchFamily="18" charset="0"/>
                <a:cs typeface="Times New Roman" pitchFamily="18" charset="0"/>
              </a:rPr>
              <a:t> menu, </a:t>
            </a:r>
            <a:r>
              <a:rPr lang="en-US" dirty="0" err="1" smtClean="0">
                <a:solidFill>
                  <a:srgbClr val="FF0000"/>
                </a:solidFill>
                <a:latin typeface="Comic Sans MS" pitchFamily="66" charset="0"/>
                <a:ea typeface="Times New Roman" pitchFamily="18" charset="0"/>
                <a:cs typeface="Times New Roman" pitchFamily="18" charset="0"/>
              </a:rPr>
              <a:t>pilih</a:t>
            </a:r>
            <a:r>
              <a:rPr lang="en-US" dirty="0" smtClean="0">
                <a:solidFill>
                  <a:srgbClr val="FF0000"/>
                </a:solidFill>
                <a:latin typeface="Comic Sans MS" pitchFamily="66" charset="0"/>
                <a:ea typeface="Times New Roman" pitchFamily="18" charset="0"/>
                <a:cs typeface="Times New Roman" pitchFamily="18" charset="0"/>
              </a:rPr>
              <a:t> Program.</a:t>
            </a:r>
            <a:endParaRPr lang="id-ID" dirty="0" smtClean="0">
              <a:solidFill>
                <a:srgbClr val="FF0000"/>
              </a:solidFill>
              <a:latin typeface="Comic Sans MS" pitchFamily="66" charset="0"/>
              <a:cs typeface="Arial" pitchFamily="34" charset="0"/>
            </a:endParaRPr>
          </a:p>
          <a:p>
            <a:pPr lvl="0" indent="457200" eaLnBrk="0" fontAlgn="base" hangingPunct="0">
              <a:lnSpc>
                <a:spcPct val="170000"/>
              </a:lnSpc>
              <a:spcBef>
                <a:spcPct val="0"/>
              </a:spcBef>
              <a:spcAft>
                <a:spcPct val="0"/>
              </a:spcAft>
              <a:tabLst>
                <a:tab pos="800100" algn="l"/>
              </a:tabLst>
            </a:pP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Klik</a:t>
            </a:r>
            <a:r>
              <a:rPr lang="en-US" dirty="0" smtClean="0">
                <a:solidFill>
                  <a:srgbClr val="FF0000"/>
                </a:solidFill>
                <a:latin typeface="Comic Sans MS" pitchFamily="66" charset="0"/>
                <a:ea typeface="Times New Roman" pitchFamily="18" charset="0"/>
                <a:cs typeface="Times New Roman" pitchFamily="18" charset="0"/>
              </a:rPr>
              <a:t> Microsoft Word.</a:t>
            </a:r>
            <a:endParaRPr lang="id-ID" dirty="0" smtClean="0">
              <a:solidFill>
                <a:srgbClr val="FF0000"/>
              </a:solidFill>
              <a:latin typeface="Comic Sans MS" pitchFamily="66" charset="0"/>
              <a:ea typeface="Times New Roman" pitchFamily="18" charset="0"/>
              <a:cs typeface="Arial" pitchFamily="34" charset="0"/>
            </a:endParaRPr>
          </a:p>
          <a:p>
            <a:pPr lvl="0" indent="457200" eaLnBrk="0" fontAlgn="base" hangingPunct="0">
              <a:lnSpc>
                <a:spcPct val="170000"/>
              </a:lnSpc>
              <a:spcBef>
                <a:spcPct val="0"/>
              </a:spcBef>
              <a:spcAft>
                <a:spcPct val="0"/>
              </a:spcAft>
              <a:tabLst>
                <a:tab pos="800100" algn="l"/>
              </a:tabLst>
            </a:pP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Tunggu</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hingga</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tampil</a:t>
            </a:r>
            <a:r>
              <a:rPr lang="en-US"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layar</a:t>
            </a:r>
            <a:r>
              <a:rPr lang="en-US" dirty="0" smtClean="0">
                <a:solidFill>
                  <a:srgbClr val="FF0000"/>
                </a:solidFill>
                <a:latin typeface="Comic Sans MS" pitchFamily="66" charset="0"/>
                <a:ea typeface="Times New Roman" pitchFamily="18" charset="0"/>
                <a:cs typeface="Times New Roman" pitchFamily="18" charset="0"/>
              </a:rPr>
              <a:t>  Microsoft  Word  yang  </a:t>
            </a:r>
            <a:r>
              <a:rPr lang="en-US" dirty="0" err="1" smtClean="0">
                <a:solidFill>
                  <a:srgbClr val="FF0000"/>
                </a:solidFill>
                <a:latin typeface="Comic Sans MS" pitchFamily="66" charset="0"/>
                <a:ea typeface="Times New Roman" pitchFamily="18" charset="0"/>
                <a:cs typeface="Times New Roman" pitchFamily="18" charset="0"/>
              </a:rPr>
              <a:t>masih</a:t>
            </a:r>
            <a:r>
              <a:rPr lang="en-US" dirty="0" smtClean="0">
                <a:solidFill>
                  <a:srgbClr val="FF0000"/>
                </a:solidFill>
                <a:latin typeface="Comic Sans MS" pitchFamily="66" charset="0"/>
                <a:ea typeface="Times New Roman" pitchFamily="18" charset="0"/>
                <a:cs typeface="Times New Roman" pitchFamily="18" charset="0"/>
              </a:rPr>
              <a:t>  </a:t>
            </a:r>
            <a:r>
              <a:rPr lang="id-ID" dirty="0" smtClean="0">
                <a:solidFill>
                  <a:srgbClr val="FF0000"/>
                </a:solidFill>
                <a:latin typeface="Comic Sans MS" pitchFamily="66" charset="0"/>
                <a:ea typeface="Times New Roman" pitchFamily="18" charset="0"/>
                <a:cs typeface="Times New Roman" pitchFamily="18" charset="0"/>
              </a:rPr>
              <a:t>		</a:t>
            </a:r>
            <a:r>
              <a:rPr lang="en-US" dirty="0" err="1" smtClean="0">
                <a:solidFill>
                  <a:srgbClr val="FF0000"/>
                </a:solidFill>
                <a:latin typeface="Comic Sans MS" pitchFamily="66" charset="0"/>
                <a:ea typeface="Times New Roman" pitchFamily="18" charset="0"/>
                <a:cs typeface="Times New Roman" pitchFamily="18" charset="0"/>
              </a:rPr>
              <a:t>kosong</a:t>
            </a:r>
            <a:r>
              <a:rPr lang="en-US" dirty="0" smtClean="0">
                <a:solidFill>
                  <a:srgbClr val="FF0000"/>
                </a:solidFill>
                <a:latin typeface="Comic Sans MS" pitchFamily="66" charset="0"/>
                <a:ea typeface="Times New Roman" pitchFamily="18" charset="0"/>
                <a:cs typeface="Times New Roman" pitchFamily="18" charset="0"/>
              </a:rPr>
              <a:t>.</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Lihat</a:t>
            </a:r>
            <a:r>
              <a:rPr lang="id-ID" dirty="0" smtClean="0">
                <a:solidFill>
                  <a:srgbClr val="FF0000"/>
                </a:solidFill>
                <a:latin typeface="Comic Sans MS" pitchFamily="66" charset="0"/>
              </a:rPr>
              <a:t>  </a:t>
            </a:r>
            <a:r>
              <a:rPr lang="en-US" dirty="0" err="1" smtClean="0">
                <a:solidFill>
                  <a:srgbClr val="FF0000"/>
                </a:solidFill>
                <a:latin typeface="Comic Sans MS" pitchFamily="66" charset="0"/>
              </a:rPr>
              <a:t>Gambar</a:t>
            </a:r>
            <a:r>
              <a:rPr lang="en-US" dirty="0" smtClean="0">
                <a:solidFill>
                  <a:srgbClr val="FF0000"/>
                </a:solidFill>
                <a:latin typeface="Comic Sans MS" pitchFamily="66" charset="0"/>
              </a:rPr>
              <a:t> 2.1)</a:t>
            </a:r>
            <a:endParaRPr lang="id-ID" dirty="0" smtClean="0">
              <a:solidFill>
                <a:srgbClr val="FF0000"/>
              </a:solidFill>
              <a:latin typeface="Comic Sans MS" pitchFamily="66" charset="0"/>
            </a:endParaRPr>
          </a:p>
          <a:p>
            <a:pPr lvl="0" indent="457200" eaLnBrk="0" fontAlgn="base" hangingPunct="0">
              <a:lnSpc>
                <a:spcPct val="170000"/>
              </a:lnSpc>
              <a:spcBef>
                <a:spcPct val="0"/>
              </a:spcBef>
              <a:spcAft>
                <a:spcPct val="0"/>
              </a:spcAft>
              <a:buNone/>
              <a:tabLst>
                <a:tab pos="800100" algn="l"/>
              </a:tabLst>
            </a:pPr>
            <a:r>
              <a:rPr lang="en-US" dirty="0" smtClean="0">
                <a:latin typeface="Times New Roman" pitchFamily="18" charset="0"/>
                <a:ea typeface="Times New Roman" pitchFamily="18" charset="0"/>
                <a:cs typeface="Times New Roman" pitchFamily="18" charset="0"/>
              </a:rPr>
              <a:t>  </a:t>
            </a:r>
            <a:endParaRPr lang="id-ID" dirty="0" smtClean="0">
              <a:latin typeface="Arial" pitchFamily="34" charset="0"/>
              <a:ea typeface="Times New Roman" pitchFamily="18" charset="0"/>
              <a:cs typeface="Arial" pitchFamily="34" charset="0"/>
            </a:endParaRPr>
          </a:p>
          <a:p>
            <a:pPr marL="0" lvl="0" indent="457200" eaLnBrk="0" fontAlgn="base" hangingPunct="0">
              <a:lnSpc>
                <a:spcPct val="170000"/>
              </a:lnSpc>
              <a:spcBef>
                <a:spcPct val="0"/>
              </a:spcBef>
              <a:spcAft>
                <a:spcPct val="0"/>
              </a:spcAft>
              <a:buNone/>
              <a:tabLst>
                <a:tab pos="800100" algn="l"/>
              </a:tabLst>
            </a:pPr>
            <a:endParaRPr lang="id-ID" dirty="0" smtClean="0">
              <a:latin typeface="Times New Roman" pitchFamily="18" charset="0"/>
              <a:ea typeface="Times New Roman" pitchFamily="18" charset="0"/>
              <a:cs typeface="Times New Roman" pitchFamily="18" charset="0"/>
            </a:endParaRPr>
          </a:p>
          <a:p>
            <a:pPr marL="0" lvl="0" indent="457200" eaLnBrk="0" fontAlgn="base" hangingPunct="0">
              <a:spcBef>
                <a:spcPct val="0"/>
              </a:spcBef>
              <a:spcAft>
                <a:spcPct val="0"/>
              </a:spcAft>
              <a:buNone/>
              <a:tabLst>
                <a:tab pos="800100" algn="l"/>
              </a:tabLst>
            </a:pPr>
            <a:endParaRPr lang="id-ID" sz="900" dirty="0" smtClean="0">
              <a:latin typeface="Arial" pitchFamily="34" charset="0"/>
              <a:cs typeface="Arial" pitchFamily="34" charset="0"/>
            </a:endParaRPr>
          </a:p>
          <a:p>
            <a:pPr marL="0" lvl="0" indent="457200" eaLnBrk="0" fontAlgn="base" hangingPunct="0">
              <a:spcBef>
                <a:spcPct val="0"/>
              </a:spcBef>
              <a:spcAft>
                <a:spcPct val="0"/>
              </a:spcAft>
              <a:buNone/>
              <a:tabLst>
                <a:tab pos="800100" algn="l"/>
              </a:tabLst>
            </a:pPr>
            <a:endParaRPr lang="id-ID" sz="2000" dirty="0" smtClean="0">
              <a:latin typeface="Arial" pitchFamily="34" charset="0"/>
              <a:cs typeface="Arial" pitchFamily="34" charset="0"/>
            </a:endParaRPr>
          </a:p>
          <a:p>
            <a:pPr>
              <a:buNone/>
            </a:pPr>
            <a:endParaRPr lang="id-ID" dirty="0"/>
          </a:p>
        </p:txBody>
      </p:sp>
    </p:spTree>
  </p:cSld>
  <p:clrMapOvr>
    <a:overrideClrMapping bg1="lt1" tx1="dk1" bg2="lt2" tx2="dk2" accent1="accent1" accent2="accent2" accent3="accent3" accent4="accent4" accent5="accent5" accent6="accent6" hlink="hlink" folHlink="folHlink"/>
  </p:clrMapOvr>
  <p:transition>
    <p:newsflash/>
    <p:sndAc>
      <p:stSnd>
        <p:snd r:embed="rId2" name="bomb.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buFont typeface="Wingdings" pitchFamily="2" charset="2"/>
              <a:buChar char="Ø"/>
            </a:pPr>
            <a:r>
              <a:rPr lang="id-ID" sz="3100" dirty="0" smtClean="0">
                <a:solidFill>
                  <a:srgbClr val="3333CC"/>
                </a:solidFill>
                <a:latin typeface="Harrington" pitchFamily="82" charset="0"/>
                <a:ea typeface="Times New Roman" pitchFamily="18" charset="0"/>
                <a:cs typeface="Times New Roman" pitchFamily="18" charset="0"/>
              </a:rPr>
              <a:t>     </a:t>
            </a:r>
            <a:r>
              <a:rPr lang="en-US" sz="3100" dirty="0" smtClean="0">
                <a:solidFill>
                  <a:srgbClr val="3333CC"/>
                </a:solidFill>
                <a:latin typeface="Harrington" pitchFamily="82" charset="0"/>
                <a:ea typeface="Times New Roman" pitchFamily="18" charset="0"/>
                <a:cs typeface="Times New Roman" pitchFamily="18" charset="0"/>
              </a:rPr>
              <a:t>Microsoft Word </a:t>
            </a:r>
            <a:r>
              <a:rPr lang="en-US" sz="3100" dirty="0" err="1" smtClean="0">
                <a:solidFill>
                  <a:srgbClr val="3333CC"/>
                </a:solidFill>
                <a:latin typeface="Harrington" pitchFamily="82" charset="0"/>
                <a:ea typeface="Times New Roman" pitchFamily="18" charset="0"/>
                <a:cs typeface="Times New Roman" pitchFamily="18" charset="0"/>
              </a:rPr>
              <a:t>siap</a:t>
            </a:r>
            <a:r>
              <a:rPr lang="en-US" sz="3100" dirty="0" smtClean="0">
                <a:solidFill>
                  <a:srgbClr val="3333CC"/>
                </a:solidFill>
                <a:latin typeface="Harrington" pitchFamily="82" charset="0"/>
                <a:ea typeface="Times New Roman" pitchFamily="18" charset="0"/>
                <a:cs typeface="Times New Roman" pitchFamily="18" charset="0"/>
              </a:rPr>
              <a:t> </a:t>
            </a:r>
            <a:r>
              <a:rPr lang="en-US" sz="3100" dirty="0" err="1" smtClean="0">
                <a:solidFill>
                  <a:srgbClr val="3333CC"/>
                </a:solidFill>
                <a:latin typeface="Harrington" pitchFamily="82" charset="0"/>
                <a:ea typeface="Times New Roman" pitchFamily="18" charset="0"/>
                <a:cs typeface="Times New Roman" pitchFamily="18" charset="0"/>
              </a:rPr>
              <a:t>untuk</a:t>
            </a:r>
            <a:r>
              <a:rPr lang="en-US" sz="3100" dirty="0" smtClean="0">
                <a:solidFill>
                  <a:srgbClr val="3333CC"/>
                </a:solidFill>
                <a:latin typeface="Harrington" pitchFamily="82" charset="0"/>
                <a:ea typeface="Times New Roman" pitchFamily="18" charset="0"/>
                <a:cs typeface="Times New Roman" pitchFamily="18" charset="0"/>
              </a:rPr>
              <a:t> </a:t>
            </a:r>
            <a:r>
              <a:rPr lang="en-US" sz="3100" dirty="0" err="1" smtClean="0">
                <a:solidFill>
                  <a:srgbClr val="3333CC"/>
                </a:solidFill>
                <a:latin typeface="Harrington" pitchFamily="82" charset="0"/>
                <a:ea typeface="Times New Roman" pitchFamily="18" charset="0"/>
                <a:cs typeface="Times New Roman" pitchFamily="18" charset="0"/>
              </a:rPr>
              <a:t>digunakan</a:t>
            </a:r>
            <a:r>
              <a:rPr lang="en-US" sz="3100" dirty="0" smtClean="0">
                <a:solidFill>
                  <a:srgbClr val="3333CC"/>
                </a:solidFill>
                <a:latin typeface="Harrington" pitchFamily="82" charset="0"/>
                <a:ea typeface="Times New Roman" pitchFamily="18" charset="0"/>
                <a:cs typeface="Times New Roman" pitchFamily="18" charset="0"/>
              </a:rPr>
              <a:t>.</a:t>
            </a:r>
            <a:r>
              <a:rPr lang="id-ID" dirty="0" smtClean="0">
                <a:latin typeface="Lucida Bright" pitchFamily="18" charset="0"/>
                <a:ea typeface="Times New Roman" pitchFamily="18" charset="0"/>
                <a:cs typeface="Times New Roman" pitchFamily="18" charset="0"/>
              </a:rPr>
              <a:t/>
            </a:r>
            <a:br>
              <a:rPr lang="id-ID" dirty="0" smtClean="0">
                <a:latin typeface="Lucida Bright" pitchFamily="18" charset="0"/>
                <a:ea typeface="Times New Roman" pitchFamily="18" charset="0"/>
                <a:cs typeface="Times New Roman" pitchFamily="18" charset="0"/>
              </a:rPr>
            </a:br>
            <a:endParaRPr lang="id-ID" dirty="0">
              <a:latin typeface="Lucida Bright" pitchFamily="18" charset="0"/>
            </a:endParaRPr>
          </a:p>
        </p:txBody>
      </p:sp>
      <p:pic>
        <p:nvPicPr>
          <p:cNvPr id="4" name="Picture 1"/>
          <p:cNvPicPr>
            <a:picLocks noGrp="1" noChangeAspect="1" noChangeArrowheads="1"/>
          </p:cNvPicPr>
          <p:nvPr>
            <p:ph sz="quarter" idx="1"/>
          </p:nvPr>
        </p:nvPicPr>
        <p:blipFill>
          <a:blip r:embed="rId3"/>
          <a:srcRect/>
          <a:stretch>
            <a:fillRect/>
          </a:stretch>
        </p:blipFill>
        <p:spPr bwMode="auto">
          <a:xfrm>
            <a:off x="0" y="928670"/>
            <a:ext cx="9144000" cy="5214974"/>
          </a:xfrm>
          <a:prstGeom prst="rect">
            <a:avLst/>
          </a:prstGeom>
          <a:noFill/>
        </p:spPr>
      </p:pic>
      <p:sp>
        <p:nvSpPr>
          <p:cNvPr id="6" name="Rectangle 5"/>
          <p:cNvSpPr/>
          <p:nvPr/>
        </p:nvSpPr>
        <p:spPr>
          <a:xfrm>
            <a:off x="1643042" y="6429396"/>
            <a:ext cx="5857916" cy="42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7" name="Rectangle 6"/>
          <p:cNvSpPr/>
          <p:nvPr/>
        </p:nvSpPr>
        <p:spPr>
          <a:xfrm>
            <a:off x="1500166" y="6286520"/>
            <a:ext cx="5357850" cy="369332"/>
          </a:xfrm>
          <a:prstGeom prst="rect">
            <a:avLst/>
          </a:prstGeom>
        </p:spPr>
        <p:txBody>
          <a:bodyPr wrap="square">
            <a:spAutoFit/>
          </a:bodyPr>
          <a:lstStyle/>
          <a:p>
            <a:r>
              <a:rPr lang="id-ID" b="1" dirty="0" smtClean="0"/>
              <a:t>Gambar 2.1. Cara mengaktifkan Microsof Word</a:t>
            </a:r>
            <a:endParaRPr lang="id-ID" dirty="0"/>
          </a:p>
        </p:txBody>
      </p:sp>
    </p:spTree>
  </p:cSld>
  <p:clrMapOvr>
    <a:masterClrMapping/>
  </p:clrMapOvr>
  <p:transition>
    <p:wedge/>
    <p:sndAc>
      <p:stSnd>
        <p:snd r:embed="rId2"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000" b="1" dirty="0" smtClean="0"/>
              <a:t/>
            </a:r>
            <a:br>
              <a:rPr lang="id-ID" sz="4000" b="1" dirty="0" smtClean="0"/>
            </a:br>
            <a:r>
              <a:rPr lang="id-ID" sz="4000" b="1" dirty="0" smtClean="0"/>
              <a:t/>
            </a:r>
            <a:br>
              <a:rPr lang="id-ID" sz="4000" b="1" dirty="0" smtClean="0"/>
            </a:br>
            <a:r>
              <a:rPr lang="en-US" sz="4000" b="1" dirty="0" err="1" smtClean="0">
                <a:latin typeface="Colonna MT" pitchFamily="82" charset="0"/>
              </a:rPr>
              <a:t>Mengenal</a:t>
            </a:r>
            <a:r>
              <a:rPr lang="en-US" sz="4000" b="1" dirty="0" smtClean="0">
                <a:latin typeface="Colonna MT" pitchFamily="82" charset="0"/>
              </a:rPr>
              <a:t> </a:t>
            </a:r>
            <a:r>
              <a:rPr lang="en-US" sz="4000" b="1" dirty="0" err="1" smtClean="0">
                <a:latin typeface="Colonna MT" pitchFamily="82" charset="0"/>
              </a:rPr>
              <a:t>Elemen</a:t>
            </a:r>
            <a:r>
              <a:rPr lang="en-US" sz="4000" b="1" dirty="0" smtClean="0">
                <a:latin typeface="Colonna MT" pitchFamily="82" charset="0"/>
              </a:rPr>
              <a:t> </a:t>
            </a:r>
            <a:r>
              <a:rPr lang="en-US" sz="4000" b="1" dirty="0" err="1" smtClean="0">
                <a:latin typeface="Colonna MT" pitchFamily="82" charset="0"/>
              </a:rPr>
              <a:t>Jendela</a:t>
            </a:r>
            <a:r>
              <a:rPr lang="en-US" sz="4000" b="1" dirty="0" smtClean="0">
                <a:latin typeface="Colonna MT" pitchFamily="82" charset="0"/>
              </a:rPr>
              <a:t> MS-Word</a:t>
            </a:r>
            <a:r>
              <a:rPr lang="id-ID" sz="4000" b="1" dirty="0" smtClean="0"/>
              <a:t/>
            </a:r>
            <a:br>
              <a:rPr lang="id-ID" sz="4000" b="1" dirty="0" smtClean="0"/>
            </a:br>
            <a:r>
              <a:rPr lang="id-ID" sz="4000" dirty="0" smtClean="0"/>
              <a:t/>
            </a:r>
            <a:br>
              <a:rPr lang="id-ID" sz="4000" dirty="0" smtClean="0"/>
            </a:br>
            <a:endParaRPr lang="id-ID" dirty="0"/>
          </a:p>
        </p:txBody>
      </p:sp>
      <p:sp>
        <p:nvSpPr>
          <p:cNvPr id="3" name="Content Placeholder 2"/>
          <p:cNvSpPr>
            <a:spLocks noGrp="1"/>
          </p:cNvSpPr>
          <p:nvPr>
            <p:ph idx="1"/>
          </p:nvPr>
        </p:nvSpPr>
        <p:spPr>
          <a:xfrm>
            <a:off x="0" y="1285860"/>
            <a:ext cx="9144000" cy="5572140"/>
          </a:xfrm>
        </p:spPr>
        <p:txBody>
          <a:bodyPr>
            <a:normAutofit fontScale="85000" lnSpcReduction="20000"/>
          </a:bodyPr>
          <a:lstStyle/>
          <a:p>
            <a:pPr algn="just">
              <a:lnSpc>
                <a:spcPct val="160000"/>
              </a:lnSpc>
              <a:buNone/>
            </a:pPr>
            <a:r>
              <a:rPr lang="id-ID" sz="2400" dirty="0" smtClean="0"/>
              <a:t>	</a:t>
            </a:r>
            <a:r>
              <a:rPr lang="id-ID" sz="2400" dirty="0" smtClean="0">
                <a:latin typeface="Calisto MT" pitchFamily="18" charset="0"/>
              </a:rPr>
              <a:t>	</a:t>
            </a:r>
            <a:r>
              <a:rPr lang="en-US" sz="2400" dirty="0" err="1" smtClean="0">
                <a:latin typeface="Calisto MT" pitchFamily="18" charset="0"/>
              </a:rPr>
              <a:t>Setelah</a:t>
            </a:r>
            <a:r>
              <a:rPr lang="en-US" sz="2400" dirty="0" smtClean="0">
                <a:latin typeface="Calisto MT" pitchFamily="18" charset="0"/>
              </a:rPr>
              <a:t> Word 2000 </a:t>
            </a:r>
            <a:r>
              <a:rPr lang="en-US" sz="2400" dirty="0" err="1" smtClean="0">
                <a:latin typeface="Calisto MT" pitchFamily="18" charset="0"/>
              </a:rPr>
              <a:t>kita</a:t>
            </a:r>
            <a:r>
              <a:rPr lang="en-US" sz="2400" dirty="0" smtClean="0">
                <a:latin typeface="Calisto MT" pitchFamily="18" charset="0"/>
              </a:rPr>
              <a:t> </a:t>
            </a:r>
            <a:r>
              <a:rPr lang="en-US" sz="2400" dirty="0" err="1" smtClean="0">
                <a:latin typeface="Calisto MT" pitchFamily="18" charset="0"/>
              </a:rPr>
              <a:t>aktifkan</a:t>
            </a:r>
            <a:r>
              <a:rPr lang="en-US" sz="2400" dirty="0" smtClean="0">
                <a:latin typeface="Calisto MT" pitchFamily="18" charset="0"/>
              </a:rPr>
              <a:t>, </a:t>
            </a:r>
            <a:r>
              <a:rPr lang="en-US" sz="2400" dirty="0" err="1" smtClean="0">
                <a:latin typeface="Calisto MT" pitchFamily="18" charset="0"/>
              </a:rPr>
              <a:t>maka</a:t>
            </a:r>
            <a:r>
              <a:rPr lang="en-US" sz="2400" dirty="0" smtClean="0">
                <a:latin typeface="Calisto MT" pitchFamily="18" charset="0"/>
              </a:rPr>
              <a:t> </a:t>
            </a:r>
            <a:r>
              <a:rPr lang="en-US" sz="2400" dirty="0" err="1" smtClean="0">
                <a:latin typeface="Calisto MT" pitchFamily="18" charset="0"/>
              </a:rPr>
              <a:t>akan</a:t>
            </a:r>
            <a:r>
              <a:rPr lang="en-US" sz="2400" dirty="0" smtClean="0">
                <a:latin typeface="Calisto MT" pitchFamily="18" charset="0"/>
              </a:rPr>
              <a:t> </a:t>
            </a:r>
            <a:r>
              <a:rPr lang="en-US" sz="2400" dirty="0" err="1" smtClean="0">
                <a:latin typeface="Calisto MT" pitchFamily="18" charset="0"/>
              </a:rPr>
              <a:t>tampil</a:t>
            </a:r>
            <a:r>
              <a:rPr lang="en-US" sz="2400" dirty="0" smtClean="0">
                <a:latin typeface="Calisto MT" pitchFamily="18" charset="0"/>
              </a:rPr>
              <a:t> </a:t>
            </a:r>
            <a:r>
              <a:rPr lang="en-US" sz="2400" dirty="0" err="1" smtClean="0">
                <a:latin typeface="Calisto MT" pitchFamily="18" charset="0"/>
              </a:rPr>
              <a:t>layar</a:t>
            </a:r>
            <a:r>
              <a:rPr lang="en-US" sz="2400" dirty="0" smtClean="0">
                <a:latin typeface="Calisto MT" pitchFamily="18" charset="0"/>
              </a:rPr>
              <a:t> </a:t>
            </a:r>
            <a:r>
              <a:rPr lang="en-US" sz="2400" dirty="0" err="1" smtClean="0">
                <a:latin typeface="Calisto MT" pitchFamily="18" charset="0"/>
              </a:rPr>
              <a:t>kosong</a:t>
            </a:r>
            <a:r>
              <a:rPr lang="id-ID" sz="2400" dirty="0" smtClean="0">
                <a:latin typeface="Calisto MT" pitchFamily="18" charset="0"/>
              </a:rPr>
              <a:t> </a:t>
            </a:r>
            <a:r>
              <a:rPr lang="en-US" sz="2400" dirty="0" err="1" smtClean="0">
                <a:latin typeface="Calisto MT" pitchFamily="18" charset="0"/>
              </a:rPr>
              <a:t>dengan</a:t>
            </a:r>
            <a:r>
              <a:rPr lang="id-ID" sz="2400" dirty="0" smtClean="0">
                <a:latin typeface="Calisto MT" pitchFamily="18" charset="0"/>
              </a:rPr>
              <a:t> </a:t>
            </a:r>
            <a:r>
              <a:rPr lang="en-US" sz="2400" dirty="0" err="1" smtClean="0">
                <a:latin typeface="Calisto MT" pitchFamily="18" charset="0"/>
              </a:rPr>
              <a:t>nama</a:t>
            </a:r>
            <a:r>
              <a:rPr lang="en-US" sz="2400" dirty="0" smtClean="0">
                <a:latin typeface="Calisto MT" pitchFamily="18" charset="0"/>
              </a:rPr>
              <a:t> </a:t>
            </a:r>
            <a:r>
              <a:rPr lang="id-ID" sz="2400" dirty="0" smtClean="0">
                <a:latin typeface="Calisto MT" pitchFamily="18" charset="0"/>
              </a:rPr>
              <a:t>	</a:t>
            </a:r>
            <a:r>
              <a:rPr lang="en-US" sz="2400" dirty="0" smtClean="0">
                <a:latin typeface="Calisto MT" pitchFamily="18" charset="0"/>
              </a:rPr>
              <a:t>Document 1, </a:t>
            </a:r>
            <a:r>
              <a:rPr lang="en-US" sz="2400" dirty="0" err="1" smtClean="0">
                <a:latin typeface="Calisto MT" pitchFamily="18" charset="0"/>
              </a:rPr>
              <a:t>seperti</a:t>
            </a:r>
            <a:r>
              <a:rPr lang="en-US" sz="2400" dirty="0" smtClean="0">
                <a:latin typeface="Calisto MT" pitchFamily="18" charset="0"/>
              </a:rPr>
              <a:t> </a:t>
            </a:r>
            <a:r>
              <a:rPr lang="en-US" sz="2400" dirty="0" err="1" smtClean="0">
                <a:latin typeface="Calisto MT" pitchFamily="18" charset="0"/>
              </a:rPr>
              <a:t>Gambar</a:t>
            </a:r>
            <a:r>
              <a:rPr lang="en-US" sz="2400" dirty="0" smtClean="0">
                <a:latin typeface="Calisto MT" pitchFamily="18" charset="0"/>
              </a:rPr>
              <a:t> 2.2.</a:t>
            </a:r>
            <a:endParaRPr lang="id-ID" sz="2400" dirty="0" smtClean="0">
              <a:latin typeface="Calisto MT" pitchFamily="18" charset="0"/>
            </a:endParaRPr>
          </a:p>
          <a:p>
            <a:pPr algn="just">
              <a:buNone/>
            </a:pPr>
            <a:endParaRPr lang="id-ID" sz="2400" dirty="0" smtClean="0"/>
          </a:p>
          <a:p>
            <a:pPr algn="just">
              <a:buNone/>
            </a:pPr>
            <a:endParaRPr lang="id-ID" sz="2400" dirty="0" smtClean="0"/>
          </a:p>
          <a:p>
            <a:pPr algn="just">
              <a:buNone/>
            </a:pPr>
            <a:endParaRPr lang="id-ID" dirty="0" smtClean="0"/>
          </a:p>
          <a:p>
            <a:pPr algn="just">
              <a:buNone/>
            </a:pPr>
            <a:endParaRPr lang="id-ID" dirty="0" smtClean="0"/>
          </a:p>
          <a:p>
            <a:pPr algn="just">
              <a:buNone/>
            </a:pPr>
            <a:endParaRPr lang="id-ID" dirty="0" smtClean="0"/>
          </a:p>
          <a:p>
            <a:pPr algn="just">
              <a:buNone/>
            </a:pPr>
            <a:endParaRPr lang="id-ID" dirty="0" smtClean="0"/>
          </a:p>
          <a:p>
            <a:pPr algn="just">
              <a:buNone/>
            </a:pPr>
            <a:endParaRPr lang="id-ID" dirty="0" smtClean="0"/>
          </a:p>
          <a:p>
            <a:endParaRPr lang="id-ID" sz="2400" dirty="0" smtClean="0"/>
          </a:p>
          <a:p>
            <a:r>
              <a:rPr lang="en-US" sz="2400" dirty="0" smtClean="0"/>
              <a:t> </a:t>
            </a:r>
            <a:endParaRPr lang="id-ID" sz="2400" dirty="0" smtClean="0"/>
          </a:p>
          <a:p>
            <a:pPr algn="ctr">
              <a:buNone/>
            </a:pPr>
            <a:endParaRPr lang="id-ID" sz="2400" b="1" dirty="0" smtClean="0"/>
          </a:p>
          <a:p>
            <a:pPr algn="ctr">
              <a:buNone/>
            </a:pPr>
            <a:endParaRPr lang="id-ID" sz="2400" b="1" dirty="0" smtClean="0"/>
          </a:p>
          <a:p>
            <a:pPr algn="ctr">
              <a:buNone/>
            </a:pPr>
            <a:endParaRPr lang="id-ID" sz="2400" b="1" dirty="0" smtClean="0"/>
          </a:p>
          <a:p>
            <a:pPr algn="ctr">
              <a:buNone/>
            </a:pPr>
            <a:r>
              <a:rPr lang="en-US" sz="2400" b="1" dirty="0" err="1" smtClean="0"/>
              <a:t>Gambar</a:t>
            </a:r>
            <a:r>
              <a:rPr lang="en-US" sz="2400" b="1" dirty="0" smtClean="0"/>
              <a:t> 2.2. </a:t>
            </a:r>
            <a:r>
              <a:rPr lang="en-US" sz="2400" dirty="0" err="1" smtClean="0"/>
              <a:t>Jendela</a:t>
            </a:r>
            <a:r>
              <a:rPr lang="en-US" sz="2400" dirty="0" smtClean="0"/>
              <a:t> Microsoft Word</a:t>
            </a:r>
            <a:endParaRPr lang="id-ID" sz="2400" dirty="0" smtClean="0"/>
          </a:p>
        </p:txBody>
      </p:sp>
      <p:pic>
        <p:nvPicPr>
          <p:cNvPr id="4" name="Picture 2"/>
          <p:cNvPicPr>
            <a:picLocks noChangeAspect="1" noChangeArrowheads="1"/>
          </p:cNvPicPr>
          <p:nvPr/>
        </p:nvPicPr>
        <p:blipFill>
          <a:blip r:embed="rId3"/>
          <a:srcRect/>
          <a:stretch>
            <a:fillRect/>
          </a:stretch>
        </p:blipFill>
        <p:spPr bwMode="auto">
          <a:xfrm>
            <a:off x="0" y="2357430"/>
            <a:ext cx="9144000" cy="4000528"/>
          </a:xfrm>
          <a:prstGeom prst="rect">
            <a:avLst/>
          </a:prstGeom>
          <a:noFill/>
          <a:ln w="9525">
            <a:noFill/>
            <a:miter lim="800000"/>
            <a:headEnd/>
            <a:tailEnd/>
          </a:ln>
          <a:effectLst/>
        </p:spPr>
      </p:pic>
    </p:spTree>
  </p:cSld>
  <p:clrMapOvr>
    <a:masterClrMapping/>
  </p:clrMapOvr>
  <p:transition>
    <p:wheel spokes="8"/>
    <p:sndAc>
      <p:stSnd>
        <p:snd r:embed="rId2" name="cashreg.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5143536"/>
          </a:xfrm>
        </p:spPr>
        <p:txBody>
          <a:bodyPr>
            <a:normAutofit lnSpcReduction="10000"/>
          </a:bodyPr>
          <a:lstStyle/>
          <a:p>
            <a:pPr algn="just">
              <a:lnSpc>
                <a:spcPct val="200000"/>
              </a:lnSpc>
              <a:buNone/>
            </a:pPr>
            <a:r>
              <a:rPr lang="en-US" sz="2400" dirty="0" smtClean="0"/>
              <a:t>•</a:t>
            </a:r>
            <a:r>
              <a:rPr lang="en-US" sz="2400" dirty="0" smtClean="0">
                <a:solidFill>
                  <a:srgbClr val="FF0000"/>
                </a:solidFill>
                <a:latin typeface="Comic Sans MS" pitchFamily="66" charset="0"/>
              </a:rPr>
              <a:t>	Menu Bar, </a:t>
            </a:r>
            <a:r>
              <a:rPr lang="en-US" sz="2400" dirty="0" err="1" smtClean="0">
                <a:solidFill>
                  <a:srgbClr val="FF0000"/>
                </a:solidFill>
                <a:latin typeface="Comic Sans MS" pitchFamily="66" charset="0"/>
              </a:rPr>
              <a:t>berisi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daftar</a:t>
            </a:r>
            <a:r>
              <a:rPr lang="en-US" sz="2400" dirty="0" smtClean="0">
                <a:solidFill>
                  <a:srgbClr val="FF0000"/>
                </a:solidFill>
                <a:latin typeface="Comic Sans MS" pitchFamily="66" charset="0"/>
              </a:rPr>
              <a:t> menu yang </a:t>
            </a:r>
            <a:r>
              <a:rPr lang="en-US" sz="2400" dirty="0" err="1" smtClean="0">
                <a:solidFill>
                  <a:srgbClr val="FF0000"/>
                </a:solidFill>
                <a:latin typeface="Comic Sans MS" pitchFamily="66" charset="0"/>
              </a:rPr>
              <a:t>dapat</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kita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gunakan</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dimana</a:t>
            </a:r>
            <a:r>
              <a:rPr lang="en-US" sz="2400" dirty="0" smtClean="0">
                <a:solidFill>
                  <a:srgbClr val="FF0000"/>
                </a:solidFill>
                <a:latin typeface="Comic Sans MS" pitchFamily="66" charset="0"/>
              </a:rPr>
              <a:t> menu </a:t>
            </a:r>
            <a:r>
              <a:rPr lang="en-US" sz="2400" dirty="0" err="1" smtClean="0">
                <a:solidFill>
                  <a:srgbClr val="FF0000"/>
                </a:solidFill>
                <a:latin typeface="Comic Sans MS" pitchFamily="66" charset="0"/>
              </a:rPr>
              <a:t>ini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mempunyai</a:t>
            </a:r>
            <a:r>
              <a:rPr lang="en-US" sz="2400" dirty="0" smtClean="0">
                <a:solidFill>
                  <a:srgbClr val="FF0000"/>
                </a:solidFill>
                <a:latin typeface="Comic Sans MS" pitchFamily="66" charset="0"/>
              </a:rPr>
              <a:t>   sub   menu  </a:t>
            </a:r>
            <a:r>
              <a:rPr lang="en-US" sz="2400" dirty="0" err="1" smtClean="0">
                <a:solidFill>
                  <a:srgbClr val="FF0000"/>
                </a:solidFill>
                <a:latin typeface="Comic Sans MS" pitchFamily="66" charset="0"/>
              </a:rPr>
              <a:t>masing-masing</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sesuai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dengan</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fungsi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dari</a:t>
            </a:r>
            <a:r>
              <a:rPr lang="en-US" sz="2400" dirty="0" smtClean="0">
                <a:solidFill>
                  <a:srgbClr val="FF0000"/>
                </a:solidFill>
                <a:latin typeface="Comic Sans MS" pitchFamily="66" charset="0"/>
              </a:rPr>
              <a:t>  menu </a:t>
            </a:r>
            <a:r>
              <a:rPr lang="en-US" sz="2400" dirty="0" err="1" smtClean="0">
                <a:solidFill>
                  <a:srgbClr val="FF0000"/>
                </a:solidFill>
                <a:latin typeface="Comic Sans MS" pitchFamily="66" charset="0"/>
              </a:rPr>
              <a:t>induknya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Misalnya</a:t>
            </a:r>
            <a:r>
              <a:rPr lang="en-US" sz="2400" dirty="0" smtClean="0">
                <a:solidFill>
                  <a:srgbClr val="FF0000"/>
                </a:solidFill>
                <a:latin typeface="Comic Sans MS" pitchFamily="66" charset="0"/>
              </a:rPr>
              <a:t> Menu  File, </a:t>
            </a:r>
            <a:r>
              <a:rPr lang="en-US" sz="2400" dirty="0" err="1" smtClean="0">
                <a:solidFill>
                  <a:srgbClr val="FF0000"/>
                </a:solidFill>
                <a:latin typeface="Comic Sans MS" pitchFamily="66" charset="0"/>
              </a:rPr>
              <a:t>maka</a:t>
            </a:r>
            <a:r>
              <a:rPr lang="en-US" sz="2400" dirty="0" smtClean="0">
                <a:solidFill>
                  <a:srgbClr val="FF0000"/>
                </a:solidFill>
                <a:latin typeface="Comic Sans MS" pitchFamily="66" charset="0"/>
              </a:rPr>
              <a:t> sub menu-</a:t>
            </a:r>
            <a:r>
              <a:rPr lang="en-US" sz="2400" dirty="0" err="1" smtClean="0">
                <a:solidFill>
                  <a:srgbClr val="FF0000"/>
                </a:solidFill>
                <a:latin typeface="Comic Sans MS" pitchFamily="66" charset="0"/>
              </a:rPr>
              <a:t>nya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berisi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segala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hal</a:t>
            </a:r>
            <a:r>
              <a:rPr lang="en-US" sz="2400" dirty="0" smtClean="0">
                <a:solidFill>
                  <a:srgbClr val="FF0000"/>
                </a:solidFill>
                <a:latin typeface="Comic Sans MS" pitchFamily="66" charset="0"/>
              </a:rPr>
              <a:t> yang </a:t>
            </a:r>
            <a:r>
              <a:rPr lang="en-US" sz="2400" dirty="0" err="1" smtClean="0">
                <a:solidFill>
                  <a:srgbClr val="FF0000"/>
                </a:solidFill>
                <a:latin typeface="Comic Sans MS" pitchFamily="66" charset="0"/>
              </a:rPr>
              <a:t>berkaitan</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dengan</a:t>
            </a:r>
            <a:r>
              <a:rPr lang="en-US" sz="2400" dirty="0" smtClean="0">
                <a:solidFill>
                  <a:srgbClr val="FF0000"/>
                </a:solidFill>
                <a:latin typeface="Comic Sans MS" pitchFamily="66" charset="0"/>
              </a:rPr>
              <a:t> file, </a:t>
            </a:r>
            <a:r>
              <a:rPr lang="en-US" sz="2400" dirty="0" err="1" smtClean="0">
                <a:solidFill>
                  <a:srgbClr val="FF0000"/>
                </a:solidFill>
                <a:latin typeface="Comic Sans MS" pitchFamily="66" charset="0"/>
              </a:rPr>
              <a:t>begitu</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juga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dengan</a:t>
            </a:r>
            <a:r>
              <a:rPr lang="en-US" sz="2400" dirty="0" smtClean="0">
                <a:solidFill>
                  <a:srgbClr val="FF0000"/>
                </a:solidFill>
                <a:latin typeface="Comic Sans MS" pitchFamily="66" charset="0"/>
              </a:rPr>
              <a:t>  menu yang </a:t>
            </a:r>
            <a:r>
              <a:rPr lang="en-US" sz="2400" dirty="0" err="1" smtClean="0">
                <a:solidFill>
                  <a:srgbClr val="FF0000"/>
                </a:solidFill>
                <a:latin typeface="Comic Sans MS" pitchFamily="66" charset="0"/>
              </a:rPr>
              <a:t>lainnya</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Standarnya</a:t>
            </a:r>
            <a:r>
              <a:rPr lang="en-US" sz="2400" dirty="0" smtClean="0">
                <a:solidFill>
                  <a:srgbClr val="FF0000"/>
                </a:solidFill>
                <a:latin typeface="Comic Sans MS" pitchFamily="66" charset="0"/>
              </a:rPr>
              <a:t> menu </a:t>
            </a:r>
            <a:r>
              <a:rPr lang="en-US" sz="2400" dirty="0" err="1" smtClean="0">
                <a:solidFill>
                  <a:srgbClr val="FF0000"/>
                </a:solidFill>
                <a:latin typeface="Comic Sans MS" pitchFamily="66" charset="0"/>
              </a:rPr>
              <a:t>ini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terdiri</a:t>
            </a:r>
            <a:r>
              <a:rPr lang="en-US" sz="2400" dirty="0" smtClean="0">
                <a:solidFill>
                  <a:srgbClr val="FF0000"/>
                </a:solidFill>
                <a:latin typeface="Comic Sans MS" pitchFamily="66" charset="0"/>
              </a:rPr>
              <a:t> </a:t>
            </a:r>
            <a:r>
              <a:rPr lang="en-US" sz="2400" dirty="0" err="1" smtClean="0">
                <a:solidFill>
                  <a:srgbClr val="FF0000"/>
                </a:solidFill>
                <a:latin typeface="Comic Sans MS" pitchFamily="66" charset="0"/>
              </a:rPr>
              <a:t>dari</a:t>
            </a:r>
            <a:r>
              <a:rPr lang="en-US" sz="2400" dirty="0" smtClean="0">
                <a:solidFill>
                  <a:srgbClr val="FF0000"/>
                </a:solidFill>
                <a:latin typeface="Comic Sans MS" pitchFamily="66" charset="0"/>
              </a:rPr>
              <a:t> Menu</a:t>
            </a:r>
            <a:r>
              <a:rPr lang="id-ID" sz="2400" dirty="0" smtClean="0">
                <a:solidFill>
                  <a:srgbClr val="FF0000"/>
                </a:solidFill>
                <a:latin typeface="Comic Sans MS" pitchFamily="66" charset="0"/>
              </a:rPr>
              <a:t>.</a:t>
            </a:r>
          </a:p>
          <a:p>
            <a:pPr algn="just">
              <a:buNone/>
            </a:pPr>
            <a:endParaRPr lang="id-ID" dirty="0" smtClean="0"/>
          </a:p>
          <a:p>
            <a:endParaRPr lang="id-ID" dirty="0"/>
          </a:p>
        </p:txBody>
      </p:sp>
    </p:spTree>
  </p:cSld>
  <p:clrMapOvr>
    <a:masterClrMapping/>
  </p:clrMapOvr>
  <p:transition>
    <p:wedge/>
    <p:sndAc>
      <p:stSnd>
        <p:snd r:embed="rId2" name="camera.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071678"/>
            <a:ext cx="8229600" cy="4357718"/>
          </a:xfrm>
        </p:spPr>
        <p:txBody>
          <a:bodyPr>
            <a:noAutofit/>
          </a:bodyPr>
          <a:lstStyle/>
          <a:p>
            <a:pPr>
              <a:lnSpc>
                <a:spcPct val="170000"/>
              </a:lnSpc>
            </a:pPr>
            <a:r>
              <a:rPr lang="en-US" sz="1800" i="1" dirty="0" smtClean="0"/>
              <a:t>File, Edit, View, Insert, Format, Tools, Table, Windows </a:t>
            </a:r>
            <a:r>
              <a:rPr lang="en-US" sz="1800" i="1" dirty="0" err="1" smtClean="0"/>
              <a:t>dan</a:t>
            </a:r>
            <a:r>
              <a:rPr lang="en-US" sz="1800" i="1" dirty="0" smtClean="0"/>
              <a:t> Help </a:t>
            </a:r>
            <a:r>
              <a:rPr lang="en-US" sz="1800" i="1" dirty="0" err="1" smtClean="0"/>
              <a:t>tapi</a:t>
            </a:r>
            <a:r>
              <a:rPr lang="en-US" sz="1800" i="1" dirty="0" smtClean="0"/>
              <a:t> </a:t>
            </a:r>
            <a:r>
              <a:rPr lang="en-US" sz="1800" i="1" dirty="0" err="1" smtClean="0"/>
              <a:t>daftar</a:t>
            </a:r>
            <a:endParaRPr lang="en-US" sz="1800" i="1" dirty="0" smtClean="0"/>
          </a:p>
          <a:p>
            <a:pPr>
              <a:lnSpc>
                <a:spcPct val="170000"/>
              </a:lnSpc>
            </a:pPr>
            <a:r>
              <a:rPr lang="id-ID" sz="1800" dirty="0" smtClean="0"/>
              <a:t>menu juga dapat kita tambahkan sesuai dengan keperluan kita. Menu ini dapat</a:t>
            </a:r>
          </a:p>
          <a:p>
            <a:pPr>
              <a:lnSpc>
                <a:spcPct val="170000"/>
              </a:lnSpc>
            </a:pPr>
            <a:r>
              <a:rPr lang="id-ID" sz="1800" dirty="0" smtClean="0"/>
              <a:t>kita pilih dengan cara meng-klik nama menu atau dengan tombol Alternate</a:t>
            </a:r>
          </a:p>
          <a:p>
            <a:pPr>
              <a:lnSpc>
                <a:spcPct val="170000"/>
              </a:lnSpc>
            </a:pPr>
            <a:r>
              <a:rPr lang="id-ID" sz="1800" dirty="0" smtClean="0"/>
              <a:t>(ALT)+huruf yang bergaris bawah pada menu secara bersamaan. Misal kita</a:t>
            </a:r>
          </a:p>
          <a:p>
            <a:pPr>
              <a:lnSpc>
                <a:spcPct val="170000"/>
              </a:lnSpc>
            </a:pPr>
            <a:r>
              <a:rPr lang="id-ID" sz="1800" dirty="0" smtClean="0"/>
              <a:t>akan mengaktifkan menu file maka kliklah menu tersebut atau dengan</a:t>
            </a:r>
          </a:p>
          <a:p>
            <a:pPr>
              <a:lnSpc>
                <a:spcPct val="170000"/>
              </a:lnSpc>
            </a:pPr>
            <a:r>
              <a:rPr lang="nn-NO" sz="1800" dirty="0" smtClean="0"/>
              <a:t>menekan tombol ALT+F (tekan secara bersamaan).</a:t>
            </a:r>
            <a:endParaRPr lang="id-ID" sz="1800" dirty="0"/>
          </a:p>
        </p:txBody>
      </p:sp>
      <p:sp>
        <p:nvSpPr>
          <p:cNvPr id="2" name="Title 1"/>
          <p:cNvSpPr>
            <a:spLocks noGrp="1"/>
          </p:cNvSpPr>
          <p:nvPr>
            <p:ph type="title"/>
          </p:nvPr>
        </p:nvSpPr>
        <p:spPr>
          <a:xfrm>
            <a:off x="357158" y="214290"/>
            <a:ext cx="8401080" cy="1285884"/>
          </a:xfrm>
        </p:spPr>
        <p:txBody>
          <a:bodyPr>
            <a:noAutofit/>
          </a:bodyPr>
          <a:lstStyle/>
          <a:p>
            <a:r>
              <a:rPr lang="id-ID" sz="3600" dirty="0" smtClean="0"/>
              <a:t/>
            </a:r>
            <a:br>
              <a:rPr lang="id-ID" sz="3600" dirty="0" smtClean="0"/>
            </a:br>
            <a:r>
              <a:rPr lang="id-ID" sz="3600" dirty="0" smtClean="0"/>
              <a:t/>
            </a:r>
            <a:br>
              <a:rPr lang="id-ID" sz="3600" dirty="0" smtClean="0"/>
            </a:br>
            <a:endParaRPr lang="id-ID" sz="3600" dirty="0"/>
          </a:p>
        </p:txBody>
      </p:sp>
      <p:pic>
        <p:nvPicPr>
          <p:cNvPr id="4" name="Picture 2"/>
          <p:cNvPicPr>
            <a:picLocks noGrp="1" noChangeAspect="1" noChangeArrowheads="1"/>
          </p:cNvPicPr>
          <p:nvPr>
            <p:ph idx="4294967295"/>
          </p:nvPr>
        </p:nvPicPr>
        <p:blipFill>
          <a:blip r:embed="rId3"/>
          <a:srcRect/>
          <a:stretch>
            <a:fillRect/>
          </a:stretch>
        </p:blipFill>
        <p:spPr bwMode="auto">
          <a:xfrm>
            <a:off x="571472" y="571480"/>
            <a:ext cx="8143875" cy="549275"/>
          </a:xfrm>
          <a:prstGeom prst="rect">
            <a:avLst/>
          </a:prstGeom>
          <a:noFill/>
          <a:ln w="9525">
            <a:noFill/>
            <a:miter lim="800000"/>
            <a:headEnd/>
            <a:tailEnd/>
          </a:ln>
          <a:effectLst/>
        </p:spPr>
      </p:pic>
      <p:sp>
        <p:nvSpPr>
          <p:cNvPr id="5" name="Rectangle 4"/>
          <p:cNvSpPr/>
          <p:nvPr/>
        </p:nvSpPr>
        <p:spPr>
          <a:xfrm>
            <a:off x="2643174" y="1214422"/>
            <a:ext cx="3536289" cy="369332"/>
          </a:xfrm>
          <a:prstGeom prst="rect">
            <a:avLst/>
          </a:prstGeom>
        </p:spPr>
        <p:txBody>
          <a:bodyPr wrap="none">
            <a:spAutoFit/>
          </a:bodyPr>
          <a:lstStyle/>
          <a:p>
            <a:pPr>
              <a:buNone/>
            </a:pPr>
            <a:r>
              <a:rPr lang="id-ID" b="1" dirty="0" smtClean="0"/>
              <a:t>Gambar 2.3. Menu Microsoft Word</a:t>
            </a:r>
          </a:p>
        </p:txBody>
      </p:sp>
    </p:spTree>
  </p:cSld>
  <p:clrMapOvr>
    <a:overrideClrMapping bg1="lt1" tx1="dk1" bg2="lt2" tx2="dk2" accent1="accent1" accent2="accent2" accent3="accent3" accent4="accent4" accent5="accent5" accent6="accent6" hlink="hlink" folHlink="folHlink"/>
  </p:clrMapOvr>
  <p:transition>
    <p:plus/>
    <p:sndAc>
      <p:stSnd>
        <p:snd r:embed="rId2" name="breeze.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429132"/>
            <a:ext cx="7778777" cy="1362075"/>
          </a:xfrm>
          <a:noFill/>
          <a:ln>
            <a:noFill/>
            <a:prstDash val="solid"/>
          </a:ln>
        </p:spPr>
        <p:txBody>
          <a:bodyPr>
            <a:normAutofit fontScale="90000"/>
          </a:bodyPr>
          <a:lstStyle/>
          <a:p>
            <a:r>
              <a:rPr lang="id-ID" dirty="0" smtClean="0"/>
              <a:t/>
            </a:r>
            <a:br>
              <a:rPr lang="id-ID" dirty="0" smtClean="0"/>
            </a:br>
            <a:r>
              <a:rPr lang="id-ID" sz="1800" dirty="0" smtClean="0"/>
              <a:t>			</a:t>
            </a:r>
            <a:br>
              <a:rPr lang="id-ID" sz="1800" dirty="0" smtClean="0"/>
            </a:br>
            <a:r>
              <a:rPr lang="id-ID" sz="1800" dirty="0" smtClean="0"/>
              <a:t>			</a:t>
            </a:r>
            <a:br>
              <a:rPr lang="id-ID" sz="1800" dirty="0" smtClean="0"/>
            </a:br>
            <a:r>
              <a:rPr lang="id-ID" sz="1800" dirty="0" smtClean="0"/>
              <a:t>			</a:t>
            </a:r>
            <a:r>
              <a:rPr lang="id-ID" sz="2000" dirty="0" smtClean="0"/>
              <a:t>Gambar 2.4. Toolbar Standar</a:t>
            </a:r>
            <a:endParaRPr lang="id-ID" sz="2000" dirty="0"/>
          </a:p>
        </p:txBody>
      </p:sp>
      <p:sp>
        <p:nvSpPr>
          <p:cNvPr id="3" name="Text Placeholder 2"/>
          <p:cNvSpPr>
            <a:spLocks noGrp="1"/>
          </p:cNvSpPr>
          <p:nvPr>
            <p:ph type="body" idx="1"/>
          </p:nvPr>
        </p:nvSpPr>
        <p:spPr>
          <a:xfrm>
            <a:off x="642910" y="500042"/>
            <a:ext cx="7772400" cy="4143404"/>
          </a:xfrm>
        </p:spPr>
        <p:txBody>
          <a:bodyPr>
            <a:noAutofit/>
          </a:bodyPr>
          <a:lstStyle/>
          <a:p>
            <a:pPr algn="just">
              <a:lnSpc>
                <a:spcPct val="150000"/>
              </a:lnSpc>
            </a:pPr>
            <a:r>
              <a:rPr lang="id-ID" sz="2800" dirty="0" smtClean="0">
                <a:solidFill>
                  <a:schemeClr val="tx1"/>
                </a:solidFill>
                <a:latin typeface="Gill Sans MT" pitchFamily="34" charset="0"/>
              </a:rPr>
              <a:t>Toolbar Standar, merupakan kumpulan icon-icon standar yang disediakan</a:t>
            </a:r>
          </a:p>
          <a:p>
            <a:pPr algn="just">
              <a:lnSpc>
                <a:spcPct val="150000"/>
              </a:lnSpc>
            </a:pPr>
            <a:r>
              <a:rPr lang="it-IT" sz="2800" dirty="0" smtClean="0">
                <a:solidFill>
                  <a:schemeClr val="tx1"/>
                </a:solidFill>
                <a:latin typeface="Gill Sans MT" pitchFamily="34" charset="0"/>
              </a:rPr>
              <a:t>oleh Word 2000 secara otomatis. Walaupun begitu icon dari toolbar ini juga</a:t>
            </a:r>
            <a:r>
              <a:rPr lang="id-ID" sz="2800" dirty="0" smtClean="0">
                <a:solidFill>
                  <a:schemeClr val="tx1"/>
                </a:solidFill>
                <a:latin typeface="Gill Sans MT" pitchFamily="34" charset="0"/>
              </a:rPr>
              <a:t> dapat kita tambah atau dikurangi sesuai keperluan. Default dari toolbar ini terdiri dari icon sbb;</a:t>
            </a:r>
          </a:p>
          <a:p>
            <a:pPr algn="just"/>
            <a:endParaRPr lang="id-ID" sz="2800" dirty="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857224" y="5000636"/>
            <a:ext cx="7500990" cy="785818"/>
          </a:xfrm>
          <a:prstGeom prst="rect">
            <a:avLst/>
          </a:prstGeom>
          <a:noFill/>
          <a:ln w="9525">
            <a:noFill/>
            <a:miter lim="800000"/>
            <a:headEnd/>
            <a:tailEnd/>
          </a:ln>
          <a:effectLst/>
        </p:spPr>
      </p:pic>
    </p:spTree>
  </p:cSld>
  <p:clrMapOvr>
    <a:masterClrMapping/>
  </p:clrMapOvr>
  <p:transition>
    <p:wheel spokes="8"/>
    <p:sndAc>
      <p:stSnd>
        <p:snd r:embed="rId2" name="bomb.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42" y="4786322"/>
            <a:ext cx="5357850" cy="1357322"/>
          </a:xfrm>
        </p:spPr>
        <p:txBody>
          <a:bodyPr>
            <a:normAutofit fontScale="90000"/>
          </a:bodyPr>
          <a:lstStyle/>
          <a:p>
            <a:pPr algn="just"/>
            <a:r>
              <a:rPr lang="id-ID" sz="1800" dirty="0" smtClean="0"/>
              <a:t/>
            </a:r>
            <a:br>
              <a:rPr lang="id-ID" sz="1800" dirty="0" smtClean="0"/>
            </a:br>
            <a:r>
              <a:rPr lang="id-ID" sz="1800" dirty="0" smtClean="0"/>
              <a:t/>
            </a:r>
            <a:br>
              <a:rPr lang="id-ID" sz="1800" dirty="0" smtClean="0"/>
            </a:br>
            <a:r>
              <a:rPr lang="id-ID" sz="1800" dirty="0" smtClean="0"/>
              <a:t/>
            </a:r>
            <a:br>
              <a:rPr lang="id-ID" sz="1800" dirty="0" smtClean="0"/>
            </a:br>
            <a:r>
              <a:rPr lang="id-ID" sz="1800" dirty="0" smtClean="0"/>
              <a:t/>
            </a:r>
            <a:br>
              <a:rPr lang="id-ID" sz="1800" dirty="0" smtClean="0"/>
            </a:br>
            <a:r>
              <a:rPr lang="id-ID" sz="1800" dirty="0" smtClean="0"/>
              <a:t>	</a:t>
            </a:r>
            <a:r>
              <a:rPr lang="id-ID" sz="2000" dirty="0" smtClean="0"/>
              <a:t>Gambar 2.5. Informasi Nama Icon</a:t>
            </a:r>
            <a:endParaRPr lang="id-ID" sz="2000" dirty="0"/>
          </a:p>
        </p:txBody>
      </p:sp>
      <p:sp>
        <p:nvSpPr>
          <p:cNvPr id="3" name="Text Placeholder 2"/>
          <p:cNvSpPr>
            <a:spLocks noGrp="1"/>
          </p:cNvSpPr>
          <p:nvPr>
            <p:ph type="body" idx="1"/>
          </p:nvPr>
        </p:nvSpPr>
        <p:spPr>
          <a:xfrm>
            <a:off x="722313" y="571481"/>
            <a:ext cx="7772400" cy="3835420"/>
          </a:xfrm>
        </p:spPr>
        <p:txBody>
          <a:bodyPr>
            <a:noAutofit/>
          </a:bodyPr>
          <a:lstStyle/>
          <a:p>
            <a:pPr algn="just"/>
            <a:r>
              <a:rPr lang="id-ID" sz="2800" dirty="0" smtClean="0">
                <a:solidFill>
                  <a:schemeClr val="tx1"/>
                </a:solidFill>
                <a:latin typeface="Harrington" pitchFamily="82" charset="0"/>
              </a:rPr>
              <a:t>Untuk mengetahui nama dari icon-icon tersebut dapat dilakukan dengan mengarahkan</a:t>
            </a:r>
          </a:p>
          <a:p>
            <a:pPr algn="just"/>
            <a:r>
              <a:rPr lang="id-ID" sz="2800" dirty="0" smtClean="0">
                <a:solidFill>
                  <a:schemeClr val="tx1"/>
                </a:solidFill>
                <a:latin typeface="Harrington" pitchFamily="82" charset="0"/>
              </a:rPr>
              <a:t>pointer mouse pada icon yang dituju, tunggu sesaat sehinggan tampil nama dari icon</a:t>
            </a:r>
          </a:p>
          <a:p>
            <a:pPr algn="just"/>
            <a:r>
              <a:rPr lang="id-ID" sz="2800" dirty="0" smtClean="0">
                <a:solidFill>
                  <a:schemeClr val="tx1"/>
                </a:solidFill>
                <a:latin typeface="Harrington" pitchFamily="82" charset="0"/>
              </a:rPr>
              <a:t>tersebut. Misalnya kita arahkan pointer mouse pada icon yang bergambar printer,</a:t>
            </a:r>
          </a:p>
          <a:p>
            <a:pPr algn="just"/>
            <a:r>
              <a:rPr lang="id-ID" sz="2800" dirty="0" smtClean="0">
                <a:solidFill>
                  <a:schemeClr val="tx1"/>
                </a:solidFill>
                <a:latin typeface="Harrington" pitchFamily="82" charset="0"/>
              </a:rPr>
              <a:t>maka akan keluar informasi nama dari icon tersebut. Lihat Gambar 2.5.</a:t>
            </a:r>
            <a:endParaRPr lang="id-ID" sz="2800" dirty="0">
              <a:solidFill>
                <a:schemeClr val="tx1"/>
              </a:solidFill>
              <a:latin typeface="Harrington" pitchFamily="82" charset="0"/>
            </a:endParaRPr>
          </a:p>
        </p:txBody>
      </p:sp>
      <p:pic>
        <p:nvPicPr>
          <p:cNvPr id="3074" name="Picture 2"/>
          <p:cNvPicPr>
            <a:picLocks noChangeAspect="1" noChangeArrowheads="1"/>
          </p:cNvPicPr>
          <p:nvPr/>
        </p:nvPicPr>
        <p:blipFill>
          <a:blip r:embed="rId2"/>
          <a:srcRect/>
          <a:stretch>
            <a:fillRect/>
          </a:stretch>
        </p:blipFill>
        <p:spPr bwMode="auto">
          <a:xfrm>
            <a:off x="1785918" y="4786322"/>
            <a:ext cx="5143536" cy="92869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4572008"/>
            <a:ext cx="7858180" cy="1362075"/>
          </a:xfrm>
        </p:spPr>
        <p:txBody>
          <a:bodyPr>
            <a:normAutofit fontScale="90000"/>
          </a:bodyPr>
          <a:lstStyle/>
          <a:p>
            <a:r>
              <a:rPr lang="id-ID" sz="1800" dirty="0" smtClean="0"/>
              <a:t/>
            </a:r>
            <a:br>
              <a:rPr lang="id-ID" sz="1800" dirty="0" smtClean="0"/>
            </a:br>
            <a:r>
              <a:rPr lang="id-ID" sz="1800" dirty="0" smtClean="0"/>
              <a:t/>
            </a:r>
            <a:br>
              <a:rPr lang="id-ID" sz="1800" dirty="0" smtClean="0"/>
            </a:br>
            <a:r>
              <a:rPr lang="id-ID" sz="1800" dirty="0" smtClean="0"/>
              <a:t/>
            </a:r>
            <a:br>
              <a:rPr lang="id-ID" sz="1800" dirty="0" smtClean="0"/>
            </a:br>
            <a:r>
              <a:rPr lang="id-ID" sz="1800" dirty="0" smtClean="0"/>
              <a:t/>
            </a:r>
            <a:br>
              <a:rPr lang="id-ID" sz="1800" dirty="0" smtClean="0"/>
            </a:br>
            <a:r>
              <a:rPr lang="id-ID" sz="1800" dirty="0" smtClean="0"/>
              <a:t>		</a:t>
            </a:r>
            <a:r>
              <a:rPr lang="id-ID" sz="2000" dirty="0" smtClean="0"/>
              <a:t>Gambar 2.6. Toolbar  Formatting</a:t>
            </a:r>
            <a:endParaRPr lang="id-ID" sz="2000" dirty="0"/>
          </a:p>
        </p:txBody>
      </p:sp>
      <p:sp>
        <p:nvSpPr>
          <p:cNvPr id="3" name="Text Placeholder 2"/>
          <p:cNvSpPr>
            <a:spLocks noGrp="1"/>
          </p:cNvSpPr>
          <p:nvPr>
            <p:ph type="body" idx="1"/>
          </p:nvPr>
        </p:nvSpPr>
        <p:spPr>
          <a:xfrm>
            <a:off x="857224" y="1357298"/>
            <a:ext cx="7772400" cy="2143140"/>
          </a:xfrm>
        </p:spPr>
        <p:txBody>
          <a:bodyPr>
            <a:noAutofit/>
          </a:bodyPr>
          <a:lstStyle/>
          <a:p>
            <a:pPr algn="just"/>
            <a:r>
              <a:rPr lang="id-ID" sz="3200" dirty="0" smtClean="0">
                <a:solidFill>
                  <a:schemeClr val="tx1"/>
                </a:solidFill>
                <a:latin typeface="Century" pitchFamily="18" charset="0"/>
              </a:rPr>
              <a:t>Toolbar Formatting, termasuk toolbar default yang disediakan oleh Word 2000. Toolbar ini berisi kumpulan icon-icon yang berfungsi dalam pemformatan pada Word 2000.</a:t>
            </a:r>
            <a:endParaRPr lang="id-ID" sz="3200" dirty="0">
              <a:solidFill>
                <a:schemeClr val="tx1"/>
              </a:solidFill>
              <a:latin typeface="Century" pitchFamily="18" charset="0"/>
            </a:endParaRPr>
          </a:p>
        </p:txBody>
      </p:sp>
      <p:pic>
        <p:nvPicPr>
          <p:cNvPr id="1026" name="Picture 2"/>
          <p:cNvPicPr>
            <a:picLocks noChangeAspect="1" noChangeArrowheads="1"/>
          </p:cNvPicPr>
          <p:nvPr/>
        </p:nvPicPr>
        <p:blipFill>
          <a:blip r:embed="rId2"/>
          <a:srcRect/>
          <a:stretch>
            <a:fillRect/>
          </a:stretch>
        </p:blipFill>
        <p:spPr bwMode="auto">
          <a:xfrm>
            <a:off x="1000100" y="4572008"/>
            <a:ext cx="7643866" cy="78581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56459"/>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29600" cy="4786346"/>
          </a:xfrm>
        </p:spPr>
        <p:txBody>
          <a:bodyPr>
            <a:normAutofit/>
          </a:bodyPr>
          <a:lstStyle/>
          <a:p>
            <a:pPr algn="just"/>
            <a:r>
              <a:rPr lang="id-ID" sz="2800" dirty="0" smtClean="0">
                <a:latin typeface="Calisto MT" pitchFamily="18" charset="0"/>
              </a:rPr>
              <a:t>Ruler, sesuai dengan namanya, bagian ini berfungsi sebagai alat bantu dalam </a:t>
            </a:r>
            <a:r>
              <a:rPr lang="fi-FI" sz="2800" dirty="0" smtClean="0">
                <a:latin typeface="Calisto MT" pitchFamily="18" charset="0"/>
              </a:rPr>
              <a:t>penentuan margin (batas) dari lembar kerja. Apakah batas kiri, kanan,</a:t>
            </a:r>
            <a:r>
              <a:rPr lang="id-ID" sz="2800" dirty="0" smtClean="0">
                <a:latin typeface="Calisto MT" pitchFamily="18" charset="0"/>
              </a:rPr>
              <a:t> paragraph dan lain-lain. Ruler ini dapat kita atur ukurannya, apakah centimeter, inchi, millimeter, points atau pica. Untuk menentukan ukuran ini dapat dilakukan dengan cara : Klik menu tool, lalu klik Options pada kotak dialog option klik general pada kotak pilihan measurement units tentukan jenis pengukuran yang diinginkan, lalu klik OK.</a:t>
            </a:r>
            <a:endParaRPr lang="id-ID" sz="2800" dirty="0">
              <a:latin typeface="Calisto MT" pitchFamily="18" charset="0"/>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85926"/>
            <a:ext cx="8229600" cy="2857519"/>
          </a:xfrm>
        </p:spPr>
        <p:txBody>
          <a:bodyPr>
            <a:normAutofit lnSpcReduction="10000"/>
          </a:bodyPr>
          <a:lstStyle/>
          <a:p>
            <a:pPr algn="just"/>
            <a:r>
              <a:rPr lang="id-ID" dirty="0" smtClean="0">
                <a:latin typeface="Batang" pitchFamily="18" charset="-127"/>
                <a:ea typeface="Batang" pitchFamily="18" charset="-127"/>
              </a:rPr>
              <a:t>Scrollbar, berfungsi untuk menggeser layar kerja. Jika menggeser layar kerja ke kiri atau ke kanan gunakan horizontal scroll bar, atau menggeser layar kerja ke atas dan ke bawah gunakan vertical scroll bar.</a:t>
            </a:r>
            <a:endParaRPr lang="id-ID" dirty="0">
              <a:latin typeface="Batang" pitchFamily="18" charset="-127"/>
              <a:ea typeface="Batang" pitchFamily="18" charset="-127"/>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3500000" scaled="0"/>
        </a:gradFill>
        <a:effectLst/>
      </p:bgPr>
    </p:bg>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857225" y="1071546"/>
            <a:ext cx="7500989" cy="1357321"/>
          </a:xfrm>
          <a:prstGeom prst="rect">
            <a:avLst/>
          </a:prstGeom>
        </p:spPr>
        <p:txBody>
          <a:bodyPr wrap="none" fromWordArt="1">
            <a:prstTxWarp prst="textPlain">
              <a:avLst>
                <a:gd name="adj" fmla="val 50000"/>
              </a:avLst>
            </a:prstTxWarp>
          </a:bodyPr>
          <a:lstStyle/>
          <a:p>
            <a:pPr algn="ctr" rtl="0"/>
            <a:r>
              <a:rPr lang="id-ID"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Tugas Ujian Akhir Semester</a:t>
            </a:r>
            <a:endParaRPr lang="id-ID"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5361" name="WordArt 1"/>
          <p:cNvSpPr>
            <a:spLocks noChangeArrowheads="1" noChangeShapeType="1" noTextEdit="1"/>
          </p:cNvSpPr>
          <p:nvPr/>
        </p:nvSpPr>
        <p:spPr bwMode="auto">
          <a:xfrm>
            <a:off x="1357290" y="3429000"/>
            <a:ext cx="6876000" cy="1980000"/>
          </a:xfrm>
          <a:prstGeom prst="rect">
            <a:avLst/>
          </a:prstGeom>
        </p:spPr>
        <p:txBody>
          <a:bodyPr wrap="none" fromWordArt="1">
            <a:prstTxWarp prst="textPlain">
              <a:avLst>
                <a:gd name="adj" fmla="val 50416"/>
              </a:avLst>
            </a:prstTxWarp>
            <a:scene3d>
              <a:camera prst="legacyPerspectiveBottomRight">
                <a:rot lat="0" lon="21239999" rev="0"/>
              </a:camera>
              <a:lightRig rig="legacyHarsh3" dir="l"/>
            </a:scene3d>
            <a:sp3d extrusionH="430200" prstMaterial="legacyMatte">
              <a:extrusionClr>
                <a:srgbClr val="C0C0C0"/>
              </a:extrusionClr>
            </a:sp3d>
          </a:bodyPr>
          <a:lstStyle/>
          <a:p>
            <a:pPr algn="ctr" rtl="0"/>
            <a:r>
              <a:rPr lang="id-ID" sz="3600" kern="10" spc="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rPr>
              <a:t>PENGANTAR DASAR KOMPUTER</a:t>
            </a:r>
            <a:endParaRPr lang="id-ID" sz="3600" kern="10" spc="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a:endParaRPr>
          </a:p>
        </p:txBody>
      </p:sp>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5364" name="Rectangle 4"/>
          <p:cNvSpPr>
            <a:spLocks noChangeArrowheads="1"/>
          </p:cNvSpPr>
          <p:nvPr/>
        </p:nvSpPr>
        <p:spPr bwMode="auto">
          <a:xfrm>
            <a:off x="0" y="94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hecker/>
    <p:sndAc>
      <p:stSnd>
        <p:snd r:embed="rId2" name="breeze.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fontScale="90000"/>
          </a:bodyPr>
          <a:lstStyle/>
          <a:p>
            <a:pPr algn="ctr"/>
            <a:r>
              <a:rPr lang="id-ID" b="1" dirty="0" smtClean="0">
                <a:latin typeface="Castellar" pitchFamily="18" charset="0"/>
              </a:rPr>
              <a:t>Mengakhiri Word 2000</a:t>
            </a:r>
            <a:endParaRPr lang="id-ID" dirty="0">
              <a:latin typeface="Castellar" pitchFamily="18" charset="0"/>
            </a:endParaRPr>
          </a:p>
        </p:txBody>
      </p:sp>
      <p:sp>
        <p:nvSpPr>
          <p:cNvPr id="3" name="Content Placeholder 2"/>
          <p:cNvSpPr>
            <a:spLocks noGrp="1"/>
          </p:cNvSpPr>
          <p:nvPr>
            <p:ph idx="1"/>
          </p:nvPr>
        </p:nvSpPr>
        <p:spPr>
          <a:xfrm>
            <a:off x="642910" y="928670"/>
            <a:ext cx="8229600" cy="5715040"/>
          </a:xfrm>
        </p:spPr>
        <p:txBody>
          <a:bodyPr>
            <a:noAutofit/>
          </a:bodyPr>
          <a:lstStyle/>
          <a:p>
            <a:pPr algn="just">
              <a:buFont typeface="Wingdings" pitchFamily="2" charset="2"/>
              <a:buChar char="v"/>
            </a:pPr>
            <a:r>
              <a:rPr lang="id-ID" sz="2400" dirty="0" smtClean="0">
                <a:latin typeface="Candara" pitchFamily="34" charset="0"/>
              </a:rPr>
              <a:t>Jika Anda telah selesai bekerja dengan Word 2000, Anda dapat mengakhirinya dengan menggunakan langkah berikut ;</a:t>
            </a:r>
          </a:p>
          <a:p>
            <a:pPr algn="just">
              <a:buNone/>
            </a:pPr>
            <a:r>
              <a:rPr lang="id-ID" sz="2400" dirty="0" smtClean="0">
                <a:latin typeface="Candara" pitchFamily="34" charset="0"/>
              </a:rPr>
              <a:t>1. Simpan terlebih dahulu lembar kerja Anda.</a:t>
            </a:r>
          </a:p>
          <a:p>
            <a:pPr algn="just">
              <a:buNone/>
            </a:pPr>
            <a:r>
              <a:rPr lang="id-ID" sz="2400" dirty="0" smtClean="0">
                <a:latin typeface="Candara" pitchFamily="34" charset="0"/>
              </a:rPr>
              <a:t>2. Kemudian pilih salah satu langkah untuk mengakhiri penggunaan Word 2000 berikut ini ;</a:t>
            </a:r>
          </a:p>
          <a:p>
            <a:pPr algn="just">
              <a:buNone/>
            </a:pPr>
            <a:r>
              <a:rPr lang="id-ID" sz="2400" dirty="0" smtClean="0">
                <a:latin typeface="Candara" pitchFamily="34" charset="0"/>
              </a:rPr>
              <a:t>	• Pilih dan klik File, Exit, atau</a:t>
            </a:r>
          </a:p>
          <a:p>
            <a:pPr algn="just">
              <a:buNone/>
            </a:pPr>
            <a:r>
              <a:rPr lang="id-ID" sz="2400" dirty="0" smtClean="0">
                <a:latin typeface="Candara" pitchFamily="34" charset="0"/>
              </a:rPr>
              <a:t>	• Klil tombol Close (X) yang berada pada pojok kanan atas jendela Word, atau</a:t>
            </a:r>
          </a:p>
          <a:p>
            <a:pPr algn="just">
              <a:buNone/>
            </a:pPr>
            <a:r>
              <a:rPr lang="id-ID" sz="2400" dirty="0" smtClean="0">
                <a:latin typeface="Candara" pitchFamily="34" charset="0"/>
              </a:rPr>
              <a:t>	• Klik ganda icon kontrol menu yang berada pada pojok kiri                            atas</a:t>
            </a:r>
          </a:p>
          <a:p>
            <a:pPr algn="just">
              <a:buNone/>
            </a:pPr>
            <a:r>
              <a:rPr lang="id-ID" sz="2400" dirty="0" smtClean="0">
                <a:latin typeface="Candara" pitchFamily="34" charset="0"/>
              </a:rPr>
              <a:t>	jendela, atau</a:t>
            </a:r>
          </a:p>
          <a:p>
            <a:pPr algn="just">
              <a:buNone/>
            </a:pPr>
            <a:r>
              <a:rPr lang="id-ID" sz="2400" dirty="0" smtClean="0">
                <a:latin typeface="Candara" pitchFamily="34" charset="0"/>
              </a:rPr>
              <a:t>	• Tekan tombol Alt+F4</a:t>
            </a:r>
          </a:p>
          <a:p>
            <a:pPr algn="just">
              <a:buNone/>
            </a:pPr>
            <a:r>
              <a:rPr lang="id-ID" sz="2400" dirty="0" smtClean="0">
                <a:latin typeface="Candara" pitchFamily="34" charset="0"/>
              </a:rPr>
              <a:t>3. Tunggu sampai jendela Word 2000 ditutup.</a:t>
            </a:r>
            <a:endParaRPr lang="id-ID" sz="2400" dirty="0">
              <a:latin typeface="Candara" pitchFamily="34"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85818"/>
          </a:xfrm>
        </p:spPr>
        <p:txBody>
          <a:bodyPr/>
          <a:lstStyle/>
          <a:p>
            <a:r>
              <a:rPr lang="id-ID" b="1" dirty="0">
                <a:latin typeface="MingLiU_HKSCS" pitchFamily="18" charset="-120"/>
                <a:ea typeface="MingLiU_HKSCS" pitchFamily="18" charset="-120"/>
              </a:rPr>
              <a:t>Membuat Dokumen Baru</a:t>
            </a:r>
            <a:endParaRPr lang="id-ID" dirty="0">
              <a:latin typeface="MingLiU_HKSCS" pitchFamily="18" charset="-120"/>
              <a:ea typeface="MingLiU_HKSCS" pitchFamily="18" charset="-120"/>
            </a:endParaRPr>
          </a:p>
        </p:txBody>
      </p:sp>
      <p:sp>
        <p:nvSpPr>
          <p:cNvPr id="3" name="Content Placeholder 2"/>
          <p:cNvSpPr>
            <a:spLocks noGrp="1"/>
          </p:cNvSpPr>
          <p:nvPr>
            <p:ph idx="1"/>
          </p:nvPr>
        </p:nvSpPr>
        <p:spPr>
          <a:xfrm>
            <a:off x="571472" y="1071546"/>
            <a:ext cx="8229600" cy="5643578"/>
          </a:xfrm>
        </p:spPr>
        <p:txBody>
          <a:bodyPr>
            <a:noAutofit/>
          </a:bodyPr>
          <a:lstStyle/>
          <a:p>
            <a:pPr algn="just">
              <a:lnSpc>
                <a:spcPct val="170000"/>
              </a:lnSpc>
            </a:pPr>
            <a:r>
              <a:rPr lang="sv-SE" sz="2400" dirty="0">
                <a:latin typeface="Garamond" pitchFamily="18" charset="0"/>
              </a:rPr>
              <a:t>Sewaktu kita mengaktifkan program Word 2000 otomatis dibuka lembar </a:t>
            </a:r>
            <a:r>
              <a:rPr lang="sv-SE" sz="2400" dirty="0" smtClean="0">
                <a:latin typeface="Garamond" pitchFamily="18" charset="0"/>
              </a:rPr>
              <a:t>kerja</a:t>
            </a:r>
            <a:r>
              <a:rPr lang="id-ID" sz="2400" dirty="0" smtClean="0">
                <a:latin typeface="Garamond" pitchFamily="18" charset="0"/>
              </a:rPr>
              <a:t> baru </a:t>
            </a:r>
            <a:r>
              <a:rPr lang="id-ID" sz="2400" dirty="0">
                <a:latin typeface="Garamond" pitchFamily="18" charset="0"/>
              </a:rPr>
              <a:t>dengan nama document1. Untuk merubah nama ini dapat dilakukan pada </a:t>
            </a:r>
            <a:r>
              <a:rPr lang="id-ID" sz="2400" dirty="0" smtClean="0">
                <a:latin typeface="Garamond" pitchFamily="18" charset="0"/>
              </a:rPr>
              <a:t>saat penyimpanan </a:t>
            </a:r>
            <a:r>
              <a:rPr lang="id-ID" sz="2400" dirty="0">
                <a:latin typeface="Garamond" pitchFamily="18" charset="0"/>
              </a:rPr>
              <a:t>lembar kerja ini. Lalu bagaimana caranya membuka lembar kerja </a:t>
            </a:r>
            <a:r>
              <a:rPr lang="id-ID" sz="2400" dirty="0" smtClean="0">
                <a:latin typeface="Garamond" pitchFamily="18" charset="0"/>
              </a:rPr>
              <a:t>baru disaat </a:t>
            </a:r>
            <a:r>
              <a:rPr lang="id-ID" sz="2400" dirty="0">
                <a:latin typeface="Garamond" pitchFamily="18" charset="0"/>
              </a:rPr>
              <a:t>Word 2000 telah aktif (mengerjakan dokumen lain) ?. Misalnya sekarang </a:t>
            </a:r>
            <a:r>
              <a:rPr lang="id-ID" sz="2400" dirty="0" smtClean="0">
                <a:latin typeface="Garamond" pitchFamily="18" charset="0"/>
              </a:rPr>
              <a:t>kita sedang </a:t>
            </a:r>
            <a:r>
              <a:rPr lang="id-ID" sz="2400" dirty="0">
                <a:latin typeface="Garamond" pitchFamily="18" charset="0"/>
              </a:rPr>
              <a:t>mengetik suatu dokumen dengan nama ‘Promosi.doc’, pada saat itu </a:t>
            </a:r>
            <a:r>
              <a:rPr lang="id-ID" sz="2400" dirty="0" smtClean="0">
                <a:latin typeface="Garamond" pitchFamily="18" charset="0"/>
              </a:rPr>
              <a:t>lupa belum </a:t>
            </a:r>
            <a:r>
              <a:rPr lang="id-ID" sz="2400" dirty="0">
                <a:latin typeface="Garamond" pitchFamily="18" charset="0"/>
              </a:rPr>
              <a:t>mengetik tugas, lalu kita ingin mengerjakan tugas dahulu baru </a:t>
            </a:r>
            <a:r>
              <a:rPr lang="id-ID" sz="2400" dirty="0" smtClean="0">
                <a:latin typeface="Garamond" pitchFamily="18" charset="0"/>
              </a:rPr>
              <a:t>mengerjakan dokumen </a:t>
            </a:r>
            <a:r>
              <a:rPr lang="id-ID" sz="2400" dirty="0">
                <a:latin typeface="Garamond" pitchFamily="18" charset="0"/>
              </a:rPr>
              <a:t>‘Promosi.doc’.</a:t>
            </a: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715436" cy="5715040"/>
          </a:xfrm>
        </p:spPr>
        <p:txBody>
          <a:bodyPr>
            <a:noAutofit/>
          </a:bodyPr>
          <a:lstStyle/>
          <a:p>
            <a:pPr algn="just">
              <a:lnSpc>
                <a:spcPct val="150000"/>
              </a:lnSpc>
            </a:pPr>
            <a:r>
              <a:rPr lang="id-ID" sz="2400" dirty="0">
                <a:latin typeface="Kristen ITC" pitchFamily="66" charset="0"/>
              </a:rPr>
              <a:t>Bagaimana caranya untuk membuka lembar kerja yang </a:t>
            </a:r>
            <a:r>
              <a:rPr lang="id-ID" sz="2400" dirty="0" smtClean="0">
                <a:latin typeface="Kristen ITC" pitchFamily="66" charset="0"/>
              </a:rPr>
              <a:t>baru </a:t>
            </a:r>
            <a:r>
              <a:rPr lang="es-ES" sz="2400" dirty="0" err="1" smtClean="0">
                <a:latin typeface="Kristen ITC" pitchFamily="66" charset="0"/>
              </a:rPr>
              <a:t>ini</a:t>
            </a:r>
            <a:r>
              <a:rPr lang="es-ES" sz="2400" dirty="0" smtClean="0">
                <a:latin typeface="Kristen ITC" pitchFamily="66" charset="0"/>
              </a:rPr>
              <a:t> </a:t>
            </a:r>
            <a:r>
              <a:rPr lang="es-ES" sz="2400" dirty="0">
                <a:latin typeface="Kristen ITC" pitchFamily="66" charset="0"/>
              </a:rPr>
              <a:t>?. Ada </a:t>
            </a:r>
            <a:r>
              <a:rPr lang="es-ES" sz="2400" dirty="0" err="1">
                <a:latin typeface="Kristen ITC" pitchFamily="66" charset="0"/>
              </a:rPr>
              <a:t>dua</a:t>
            </a:r>
            <a:r>
              <a:rPr lang="es-ES" sz="2400" dirty="0">
                <a:latin typeface="Kristen ITC" pitchFamily="66" charset="0"/>
              </a:rPr>
              <a:t> cara , </a:t>
            </a:r>
            <a:r>
              <a:rPr lang="es-ES" sz="2400" dirty="0" err="1">
                <a:latin typeface="Kristen ITC" pitchFamily="66" charset="0"/>
              </a:rPr>
              <a:t>yaitu</a:t>
            </a:r>
            <a:r>
              <a:rPr lang="es-ES" sz="2400" dirty="0">
                <a:latin typeface="Kristen ITC" pitchFamily="66" charset="0"/>
              </a:rPr>
              <a:t> ;</a:t>
            </a:r>
          </a:p>
          <a:p>
            <a:pPr algn="just">
              <a:lnSpc>
                <a:spcPct val="150000"/>
              </a:lnSpc>
              <a:buNone/>
            </a:pPr>
            <a:r>
              <a:rPr lang="id-ID" sz="2400" dirty="0">
                <a:latin typeface="Kristen ITC" pitchFamily="66" charset="0"/>
              </a:rPr>
              <a:t>1. Mengaktifkan Word 2000 dari menu Start (lihat sub menu memulai </a:t>
            </a:r>
            <a:r>
              <a:rPr lang="id-ID" sz="2400" dirty="0" smtClean="0">
                <a:latin typeface="Kristen ITC" pitchFamily="66" charset="0"/>
              </a:rPr>
              <a:t>Word 2000 </a:t>
            </a:r>
            <a:r>
              <a:rPr lang="id-ID" sz="2400" dirty="0">
                <a:latin typeface="Kristen ITC" pitchFamily="66" charset="0"/>
              </a:rPr>
              <a:t>diatas). Jika cara ini kita pilih berarti kita mengaktifkan 2 layar </a:t>
            </a:r>
            <a:r>
              <a:rPr lang="id-ID" sz="2400" dirty="0" smtClean="0">
                <a:latin typeface="Kristen ITC" pitchFamily="66" charset="0"/>
              </a:rPr>
              <a:t>Word 2000 </a:t>
            </a:r>
            <a:r>
              <a:rPr lang="id-ID" sz="2400" dirty="0">
                <a:latin typeface="Kristen ITC" pitchFamily="66" charset="0"/>
              </a:rPr>
              <a:t>dengan nama yang berbeda. Atau dengan cara</a:t>
            </a:r>
          </a:p>
          <a:p>
            <a:pPr algn="just">
              <a:lnSpc>
                <a:spcPct val="150000"/>
              </a:lnSpc>
            </a:pPr>
            <a:r>
              <a:rPr lang="id-ID" sz="2400" dirty="0">
                <a:latin typeface="Kristen ITC" pitchFamily="66" charset="0"/>
              </a:rPr>
              <a:t>2. Meng-klik menu File lalu pilih dan klik New, (atau langsung meng-klik </a:t>
            </a:r>
            <a:r>
              <a:rPr lang="id-ID" sz="2400" dirty="0" smtClean="0">
                <a:latin typeface="Kristen ITC" pitchFamily="66" charset="0"/>
              </a:rPr>
              <a:t>icon </a:t>
            </a:r>
            <a:r>
              <a:rPr lang="nn-NO" sz="2400" dirty="0" smtClean="0">
                <a:latin typeface="Kristen ITC" pitchFamily="66" charset="0"/>
              </a:rPr>
              <a:t>new </a:t>
            </a:r>
            <a:r>
              <a:rPr lang="nn-NO" sz="2400" dirty="0">
                <a:latin typeface="Kristen ITC" pitchFamily="66" charset="0"/>
              </a:rPr>
              <a:t>dengan lambang selembar </a:t>
            </a:r>
            <a:r>
              <a:rPr lang="nn-NO" sz="2400" dirty="0" smtClean="0">
                <a:latin typeface="Kristen ITC" pitchFamily="66" charset="0"/>
              </a:rPr>
              <a:t>kertas</a:t>
            </a:r>
            <a:r>
              <a:rPr lang="id-ID" sz="2400" dirty="0" smtClean="0">
                <a:latin typeface="Kristen ITC" pitchFamily="66" charset="0"/>
              </a:rPr>
              <a:t> , </a:t>
            </a:r>
            <a:r>
              <a:rPr lang="sv-SE" sz="2400" dirty="0">
                <a:latin typeface="Kristen ITC" pitchFamily="66" charset="0"/>
              </a:rPr>
              <a:t>maka akan muncul layar, </a:t>
            </a:r>
            <a:r>
              <a:rPr lang="sv-SE" sz="2400" dirty="0" smtClean="0">
                <a:latin typeface="Kristen ITC" pitchFamily="66" charset="0"/>
              </a:rPr>
              <a:t>Gambar</a:t>
            </a:r>
            <a:r>
              <a:rPr lang="id-ID" sz="2400" dirty="0" smtClean="0">
                <a:latin typeface="Kristen ITC" pitchFamily="66" charset="0"/>
              </a:rPr>
              <a:t> 2.7).</a:t>
            </a:r>
          </a:p>
          <a:p>
            <a:pPr algn="just"/>
            <a:endParaRPr lang="id-ID" sz="2800" dirty="0"/>
          </a:p>
          <a:p>
            <a:pPr algn="just"/>
            <a:endParaRPr lang="id-ID" sz="2800" dirty="0"/>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6072206"/>
            <a:ext cx="8229600" cy="428628"/>
          </a:xfrm>
        </p:spPr>
        <p:txBody>
          <a:bodyPr>
            <a:normAutofit fontScale="90000"/>
          </a:bodyPr>
          <a:lstStyle/>
          <a:p>
            <a:r>
              <a:rPr lang="id-ID" sz="2800" b="1" dirty="0">
                <a:latin typeface="Candara" pitchFamily="34" charset="0"/>
              </a:rPr>
              <a:t>Gambar 2.7. Membuat Dokumen Baru</a:t>
            </a:r>
            <a:endParaRPr lang="id-ID" sz="2800" dirty="0">
              <a:latin typeface="Candara" pitchFamily="34" charset="0"/>
            </a:endParaRPr>
          </a:p>
        </p:txBody>
      </p:sp>
      <p:pic>
        <p:nvPicPr>
          <p:cNvPr id="3075" name="Picture 3"/>
          <p:cNvPicPr>
            <a:picLocks noGrp="1" noChangeAspect="1" noChangeArrowheads="1"/>
          </p:cNvPicPr>
          <p:nvPr>
            <p:ph idx="1"/>
          </p:nvPr>
        </p:nvPicPr>
        <p:blipFill>
          <a:blip r:embed="rId2"/>
          <a:srcRect/>
          <a:stretch>
            <a:fillRect/>
          </a:stretch>
        </p:blipFill>
        <p:spPr bwMode="auto">
          <a:xfrm>
            <a:off x="1" y="0"/>
            <a:ext cx="9143999" cy="5786454"/>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5715040"/>
          </a:xfrm>
        </p:spPr>
        <p:txBody>
          <a:bodyPr>
            <a:normAutofit lnSpcReduction="10000"/>
          </a:bodyPr>
          <a:lstStyle/>
          <a:p>
            <a:pPr algn="just">
              <a:lnSpc>
                <a:spcPct val="150000"/>
              </a:lnSpc>
            </a:pPr>
            <a:r>
              <a:rPr lang="id-ID" dirty="0">
                <a:latin typeface="Comic Sans MS" pitchFamily="66" charset="0"/>
              </a:rPr>
              <a:t>pada kotak dialog New pilih tab general dan klik Blank Document lalu </a:t>
            </a:r>
            <a:r>
              <a:rPr lang="id-ID" dirty="0" smtClean="0">
                <a:latin typeface="Comic Sans MS" pitchFamily="66" charset="0"/>
              </a:rPr>
              <a:t>klik OK</a:t>
            </a:r>
            <a:r>
              <a:rPr lang="id-ID" dirty="0">
                <a:latin typeface="Comic Sans MS" pitchFamily="66" charset="0"/>
              </a:rPr>
              <a:t>.</a:t>
            </a:r>
          </a:p>
          <a:p>
            <a:pPr algn="just">
              <a:lnSpc>
                <a:spcPct val="150000"/>
              </a:lnSpc>
            </a:pPr>
            <a:r>
              <a:rPr lang="id-ID" dirty="0">
                <a:latin typeface="Comic Sans MS" pitchFamily="66" charset="0"/>
              </a:rPr>
              <a:t>Pada layar ini kita jugadapat membuka berbagai format surat, memo, </a:t>
            </a:r>
            <a:r>
              <a:rPr lang="id-ID" dirty="0" smtClean="0">
                <a:latin typeface="Comic Sans MS" pitchFamily="66" charset="0"/>
              </a:rPr>
              <a:t>web pages </a:t>
            </a:r>
            <a:r>
              <a:rPr lang="id-ID" dirty="0">
                <a:latin typeface="Comic Sans MS" pitchFamily="66" charset="0"/>
              </a:rPr>
              <a:t>dan lain sebagainya. Untuk melihat masing-masingnya kita </a:t>
            </a:r>
            <a:r>
              <a:rPr lang="id-ID" dirty="0" smtClean="0">
                <a:latin typeface="Comic Sans MS" pitchFamily="66" charset="0"/>
              </a:rPr>
              <a:t>tinggal meng-klik </a:t>
            </a:r>
            <a:r>
              <a:rPr lang="id-ID" dirty="0">
                <a:latin typeface="Comic Sans MS" pitchFamily="66" charset="0"/>
              </a:rPr>
              <a:t>jenis format yang diinginkan yang terletak sejajar dengan </a:t>
            </a:r>
            <a:r>
              <a:rPr lang="id-ID" dirty="0" smtClean="0">
                <a:latin typeface="Comic Sans MS" pitchFamily="66" charset="0"/>
              </a:rPr>
              <a:t>tab general</a:t>
            </a:r>
            <a:r>
              <a:rPr lang="id-ID" dirty="0">
                <a:latin typeface="Comic Sans MS" pitchFamily="66" charset="0"/>
              </a:rPr>
              <a:t>.</a:t>
            </a:r>
          </a:p>
        </p:txBody>
      </p:sp>
    </p:spTree>
  </p:cSld>
  <p:clrMapOvr>
    <a:masterClrMapping/>
  </p:clrMapOvr>
  <p:transition>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y" algn="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latin typeface="Book Antiqua" pitchFamily="18" charset="0"/>
              </a:rPr>
              <a:t>Menggeser Insertion Point (kursor)</a:t>
            </a:r>
            <a:endParaRPr lang="id-ID" dirty="0">
              <a:latin typeface="Book Antiqua" pitchFamily="18" charset="0"/>
            </a:endParaRPr>
          </a:p>
        </p:txBody>
      </p:sp>
      <p:sp>
        <p:nvSpPr>
          <p:cNvPr id="3" name="Content Placeholder 2"/>
          <p:cNvSpPr>
            <a:spLocks noGrp="1"/>
          </p:cNvSpPr>
          <p:nvPr>
            <p:ph idx="1"/>
          </p:nvPr>
        </p:nvSpPr>
        <p:spPr>
          <a:xfrm>
            <a:off x="457200" y="1428736"/>
            <a:ext cx="8229600" cy="5072098"/>
          </a:xfrm>
        </p:spPr>
        <p:txBody>
          <a:bodyPr>
            <a:noAutofit/>
          </a:bodyPr>
          <a:lstStyle/>
          <a:p>
            <a:pPr algn="just">
              <a:lnSpc>
                <a:spcPct val="160000"/>
              </a:lnSpc>
            </a:pPr>
            <a:r>
              <a:rPr lang="id-ID" sz="2000" dirty="0">
                <a:latin typeface="Kristen ITC" pitchFamily="66" charset="0"/>
              </a:rPr>
              <a:t>Insertion point sama dengan kursor, perbedaanya terletak bentuknya. </a:t>
            </a:r>
            <a:r>
              <a:rPr lang="id-ID" sz="2000" dirty="0" smtClean="0">
                <a:latin typeface="Kristen ITC" pitchFamily="66" charset="0"/>
              </a:rPr>
              <a:t>Kalau insertion </a:t>
            </a:r>
            <a:r>
              <a:rPr lang="id-ID" sz="2000" dirty="0">
                <a:latin typeface="Kristen ITC" pitchFamily="66" charset="0"/>
              </a:rPr>
              <a:t>point berupa garis tegak (I) yang berkedip-kedip terdapat pada </a:t>
            </a:r>
            <a:r>
              <a:rPr lang="id-ID" sz="2000" dirty="0" smtClean="0">
                <a:latin typeface="Kristen ITC" pitchFamily="66" charset="0"/>
              </a:rPr>
              <a:t>aplikasi </a:t>
            </a:r>
            <a:r>
              <a:rPr lang="id-ID" sz="2000" dirty="0">
                <a:latin typeface="Kristen ITC" pitchFamily="66" charset="0"/>
              </a:rPr>
              <a:t>windows sedangkan kursor adalah garis rebah (-) yang berkedip-kedip yang </a:t>
            </a:r>
            <a:r>
              <a:rPr lang="id-ID" sz="2000" dirty="0" smtClean="0">
                <a:latin typeface="Kristen ITC" pitchFamily="66" charset="0"/>
              </a:rPr>
              <a:t>terdapat pada </a:t>
            </a:r>
            <a:r>
              <a:rPr lang="id-ID" sz="2000" dirty="0">
                <a:latin typeface="Kristen ITC" pitchFamily="66" charset="0"/>
              </a:rPr>
              <a:t>aplikasi DOS. Insertion point berfungsi sebagai penunjuk lokasi </a:t>
            </a:r>
            <a:r>
              <a:rPr lang="id-ID" sz="2000" dirty="0" smtClean="0">
                <a:latin typeface="Kristen ITC" pitchFamily="66" charset="0"/>
              </a:rPr>
              <a:t>tempat memulai </a:t>
            </a:r>
            <a:r>
              <a:rPr lang="id-ID" sz="2000" dirty="0">
                <a:latin typeface="Kristen ITC" pitchFamily="66" charset="0"/>
              </a:rPr>
              <a:t>pengetikan atau menandai teks. Agar kita bergerak dengan cepat </a:t>
            </a:r>
            <a:r>
              <a:rPr lang="id-ID" sz="2000" dirty="0" smtClean="0">
                <a:latin typeface="Kristen ITC" pitchFamily="66" charset="0"/>
              </a:rPr>
              <a:t>dalam suatu </a:t>
            </a:r>
            <a:r>
              <a:rPr lang="id-ID" sz="2000" dirty="0">
                <a:latin typeface="Kristen ITC" pitchFamily="66" charset="0"/>
              </a:rPr>
              <a:t>dokumen yang besar, maka kita harus tahu apa saja perintah untuk </a:t>
            </a:r>
            <a:r>
              <a:rPr lang="id-ID" sz="2000" dirty="0" smtClean="0">
                <a:latin typeface="Kristen ITC" pitchFamily="66" charset="0"/>
              </a:rPr>
              <a:t>menggeser insertion </a:t>
            </a:r>
            <a:r>
              <a:rPr lang="id-ID" sz="2000" dirty="0">
                <a:latin typeface="Kristen ITC" pitchFamily="66" charset="0"/>
              </a:rPr>
              <a:t>poin ini.</a:t>
            </a:r>
          </a:p>
        </p:txBody>
      </p:sp>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857256"/>
          </a:xfrm>
        </p:spPr>
        <p:txBody>
          <a:bodyPr>
            <a:normAutofit/>
          </a:bodyPr>
          <a:lstStyle/>
          <a:p>
            <a:r>
              <a:rPr lang="id-ID" sz="2800" b="1" dirty="0">
                <a:latin typeface="Batang" pitchFamily="18" charset="-127"/>
                <a:ea typeface="Batang" pitchFamily="18" charset="-127"/>
              </a:rPr>
              <a:t>Tabel 2.1. Mengeser Kursor</a:t>
            </a:r>
            <a:endParaRPr lang="id-ID" sz="2800" dirty="0">
              <a:latin typeface="Batang" pitchFamily="18" charset="-127"/>
              <a:ea typeface="Batang" pitchFamily="18" charset="-127"/>
            </a:endParaRPr>
          </a:p>
        </p:txBody>
      </p:sp>
      <p:pic>
        <p:nvPicPr>
          <p:cNvPr id="4098" name="Picture 2"/>
          <p:cNvPicPr>
            <a:picLocks noGrp="1" noChangeAspect="1" noChangeArrowheads="1"/>
          </p:cNvPicPr>
          <p:nvPr>
            <p:ph idx="1"/>
          </p:nvPr>
        </p:nvPicPr>
        <p:blipFill>
          <a:blip r:embed="rId2"/>
          <a:srcRect/>
          <a:stretch>
            <a:fillRect/>
          </a:stretch>
        </p:blipFill>
        <p:spPr bwMode="auto">
          <a:xfrm>
            <a:off x="285720" y="1285860"/>
            <a:ext cx="8715436" cy="5286412"/>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5857916"/>
          </a:xfrm>
        </p:spPr>
        <p:txBody>
          <a:bodyPr>
            <a:normAutofit fontScale="92500" lnSpcReduction="10000"/>
          </a:bodyPr>
          <a:lstStyle/>
          <a:p>
            <a:pPr algn="just">
              <a:lnSpc>
                <a:spcPct val="150000"/>
              </a:lnSpc>
            </a:pPr>
            <a:r>
              <a:rPr lang="id-ID" dirty="0"/>
              <a:t>Dis</a:t>
            </a:r>
            <a:r>
              <a:rPr lang="id-ID" dirty="0">
                <a:latin typeface="Cambria" pitchFamily="18" charset="0"/>
              </a:rPr>
              <a:t>amping perintah di atas, kita juga dapat </a:t>
            </a:r>
            <a:r>
              <a:rPr lang="id-ID" dirty="0" smtClean="0">
                <a:latin typeface="Cambria" pitchFamily="18" charset="0"/>
              </a:rPr>
              <a:t>mengeser insertion </a:t>
            </a:r>
            <a:r>
              <a:rPr lang="id-ID" dirty="0">
                <a:latin typeface="Cambria" pitchFamily="18" charset="0"/>
              </a:rPr>
              <a:t>point </a:t>
            </a:r>
            <a:r>
              <a:rPr lang="id-ID" dirty="0" smtClean="0">
                <a:latin typeface="Cambria" pitchFamily="18" charset="0"/>
              </a:rPr>
              <a:t>ini dengan menggunakan </a:t>
            </a:r>
            <a:r>
              <a:rPr lang="id-ID" dirty="0">
                <a:latin typeface="Cambria" pitchFamily="18" charset="0"/>
              </a:rPr>
              <a:t>mouse, dengan cara </a:t>
            </a:r>
            <a:r>
              <a:rPr lang="id-ID" dirty="0" smtClean="0">
                <a:latin typeface="Cambria" pitchFamily="18" charset="0"/>
              </a:rPr>
              <a:t>meng-klik pada </a:t>
            </a:r>
            <a:r>
              <a:rPr lang="id-ID" dirty="0">
                <a:latin typeface="Cambria" pitchFamily="18" charset="0"/>
              </a:rPr>
              <a:t>daerah yang </a:t>
            </a:r>
            <a:r>
              <a:rPr lang="id-ID" dirty="0" smtClean="0">
                <a:latin typeface="Cambria" pitchFamily="18" charset="0"/>
              </a:rPr>
              <a:t>diinginkan, tentunya </a:t>
            </a:r>
            <a:r>
              <a:rPr lang="id-ID" dirty="0">
                <a:latin typeface="Cambria" pitchFamily="18" charset="0"/>
              </a:rPr>
              <a:t>hal ini hanya dapat kita lakukan pada layar yang tampak saja. </a:t>
            </a:r>
            <a:r>
              <a:rPr lang="id-ID" dirty="0" smtClean="0">
                <a:latin typeface="Cambria" pitchFamily="18" charset="0"/>
              </a:rPr>
              <a:t>Untuk mengatasi </a:t>
            </a:r>
            <a:r>
              <a:rPr lang="id-ID" dirty="0">
                <a:latin typeface="Cambria" pitchFamily="18" charset="0"/>
              </a:rPr>
              <a:t>ini kita juga dapat menggunakan tombol vertical scroll bar atau </a:t>
            </a:r>
            <a:r>
              <a:rPr lang="id-ID" dirty="0" smtClean="0">
                <a:latin typeface="Cambria" pitchFamily="18" charset="0"/>
              </a:rPr>
              <a:t>horizontal scroll </a:t>
            </a:r>
            <a:r>
              <a:rPr lang="id-ID" dirty="0">
                <a:latin typeface="Cambria" pitchFamily="18" charset="0"/>
              </a:rPr>
              <a:t>bar yang terdapat pada bagian kanan dan bawah layar </a:t>
            </a:r>
            <a:r>
              <a:rPr lang="id-ID" dirty="0" smtClean="0">
                <a:latin typeface="Cambria" pitchFamily="18" charset="0"/>
              </a:rPr>
              <a:t>dengan  symbol  </a:t>
            </a:r>
          </a:p>
          <a:p>
            <a:pPr algn="just">
              <a:lnSpc>
                <a:spcPct val="150000"/>
              </a:lnSpc>
            </a:pPr>
            <a:endParaRPr lang="id-ID" dirty="0"/>
          </a:p>
        </p:txBody>
      </p:sp>
      <p:pic>
        <p:nvPicPr>
          <p:cNvPr id="5122" name="Picture 2"/>
          <p:cNvPicPr>
            <a:picLocks noChangeAspect="1" noChangeArrowheads="1"/>
          </p:cNvPicPr>
          <p:nvPr/>
        </p:nvPicPr>
        <p:blipFill>
          <a:blip r:embed="rId2"/>
          <a:srcRect/>
          <a:stretch>
            <a:fillRect/>
          </a:stretch>
        </p:blipFill>
        <p:spPr bwMode="auto">
          <a:xfrm>
            <a:off x="3500430" y="5715016"/>
            <a:ext cx="1857388" cy="42862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786346"/>
          </a:xfrm>
        </p:spPr>
        <p:txBody>
          <a:bodyPr>
            <a:normAutofit fontScale="92500" lnSpcReduction="20000"/>
          </a:bodyPr>
          <a:lstStyle/>
          <a:p>
            <a:pPr algn="just">
              <a:lnSpc>
                <a:spcPct val="150000"/>
              </a:lnSpc>
            </a:pPr>
            <a:r>
              <a:rPr lang="id-ID" dirty="0"/>
              <a:t>I</a:t>
            </a:r>
            <a:r>
              <a:rPr lang="id-ID" dirty="0">
                <a:latin typeface="Calisto MT" pitchFamily="18" charset="0"/>
              </a:rPr>
              <a:t>ngat : Tombol ini hanya berfungsi untuk menggeser layar bukan </a:t>
            </a:r>
            <a:r>
              <a:rPr lang="id-ID" dirty="0" smtClean="0">
                <a:latin typeface="Calisto MT" pitchFamily="18" charset="0"/>
              </a:rPr>
              <a:t>untuk memindahkan </a:t>
            </a:r>
            <a:r>
              <a:rPr lang="id-ID" dirty="0">
                <a:latin typeface="Calisto MT" pitchFamily="18" charset="0"/>
              </a:rPr>
              <a:t>insertion point. Cara yang paling cepat adalah dengan ;</a:t>
            </a:r>
          </a:p>
          <a:p>
            <a:pPr algn="just">
              <a:lnSpc>
                <a:spcPct val="150000"/>
              </a:lnSpc>
              <a:buNone/>
            </a:pPr>
            <a:r>
              <a:rPr lang="id-ID" dirty="0">
                <a:latin typeface="Calisto MT" pitchFamily="18" charset="0"/>
              </a:rPr>
              <a:t>1. Klik menu Edit</a:t>
            </a:r>
          </a:p>
          <a:p>
            <a:pPr algn="just">
              <a:lnSpc>
                <a:spcPct val="150000"/>
              </a:lnSpc>
              <a:buNone/>
            </a:pPr>
            <a:r>
              <a:rPr lang="pl-PL" dirty="0">
                <a:latin typeface="Calisto MT" pitchFamily="18" charset="0"/>
              </a:rPr>
              <a:t>2. Pilih dan Klik Submenu Go To</a:t>
            </a:r>
          </a:p>
          <a:p>
            <a:pPr algn="just">
              <a:lnSpc>
                <a:spcPct val="150000"/>
              </a:lnSpc>
              <a:buNone/>
            </a:pPr>
            <a:r>
              <a:rPr lang="id-ID" dirty="0">
                <a:latin typeface="Calisto MT" pitchFamily="18" charset="0"/>
              </a:rPr>
              <a:t>3. Maka akan tampil jendela Find and Replace,seperti Gambar 2.8.</a:t>
            </a: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0"/>
            <a:ext cx="9143999" cy="5857892"/>
          </a:xfrm>
          <a:prstGeom prst="rect">
            <a:avLst/>
          </a:prstGeom>
          <a:noFill/>
          <a:ln w="9525">
            <a:noFill/>
            <a:miter lim="800000"/>
            <a:headEnd/>
            <a:tailEnd/>
          </a:ln>
          <a:effectLst/>
        </p:spPr>
      </p:pic>
      <p:sp>
        <p:nvSpPr>
          <p:cNvPr id="5" name="Rectangle 4"/>
          <p:cNvSpPr/>
          <p:nvPr/>
        </p:nvSpPr>
        <p:spPr>
          <a:xfrm>
            <a:off x="2285984" y="6143644"/>
            <a:ext cx="514353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2357422" y="6215082"/>
            <a:ext cx="4357718" cy="400110"/>
          </a:xfrm>
          <a:prstGeom prst="rect">
            <a:avLst/>
          </a:prstGeom>
        </p:spPr>
        <p:txBody>
          <a:bodyPr wrap="square">
            <a:spAutoFit/>
          </a:bodyPr>
          <a:lstStyle/>
          <a:p>
            <a:r>
              <a:rPr lang="en-US" sz="2000" b="1" dirty="0" err="1" smtClean="0"/>
              <a:t>Gambar</a:t>
            </a:r>
            <a:r>
              <a:rPr lang="en-US" sz="2000" b="1" dirty="0" smtClean="0"/>
              <a:t> 2.8. </a:t>
            </a:r>
            <a:r>
              <a:rPr lang="en-US" sz="2000" b="1" dirty="0" err="1" smtClean="0"/>
              <a:t>Jendela</a:t>
            </a:r>
            <a:r>
              <a:rPr lang="en-US" sz="2000" b="1" dirty="0" smtClean="0"/>
              <a:t> Find and Replace</a:t>
            </a:r>
            <a:endParaRPr lang="id-ID" sz="2000" dirty="0"/>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WordArt 2" descr="White marble"/>
          <p:cNvSpPr>
            <a:spLocks noChangeArrowheads="1" noChangeShapeType="1" noTextEdit="1"/>
          </p:cNvSpPr>
          <p:nvPr/>
        </p:nvSpPr>
        <p:spPr bwMode="auto">
          <a:xfrm>
            <a:off x="714348" y="571480"/>
            <a:ext cx="7858180" cy="2000264"/>
          </a:xfrm>
          <a:prstGeom prst="rect">
            <a:avLst/>
          </a:prstGeom>
        </p:spPr>
        <p:txBody>
          <a:bodyPr wrap="none" fromWordArt="1">
            <a:prstTxWarp prst="textStop">
              <a:avLst>
                <a:gd name="adj" fmla="val 22222"/>
              </a:avLst>
            </a:prstTxWarp>
            <a:scene3d>
              <a:camera prst="legacyObliqueRight"/>
              <a:lightRig rig="legacyHarsh3" dir="t"/>
            </a:scene3d>
            <a:sp3d extrusionH="100000" prstMaterial="legacyMatte">
              <a:extrusionClr>
                <a:srgbClr val="663300"/>
              </a:extrusionClr>
            </a:sp3d>
          </a:bodyPr>
          <a:lstStyle/>
          <a:p>
            <a:pPr algn="ctr" rtl="0"/>
            <a:r>
              <a:rPr lang="id-ID" sz="3600" kern="10" spc="0" dirty="0" smtClean="0">
                <a:ln w="9525">
                  <a:round/>
                  <a:headEnd/>
                  <a:tailEnd/>
                </a:ln>
                <a:blipFill dpi="0" rotWithShape="0">
                  <a:blip r:embed="rId3"/>
                  <a:srcRect/>
                  <a:tile tx="0" ty="0" sx="100000" sy="100000" flip="none" algn="tl"/>
                </a:blipFill>
                <a:effectLst/>
                <a:latin typeface="Arial Black"/>
              </a:rPr>
              <a:t>NAMA : RISKI SETIA DEWI </a:t>
            </a:r>
            <a:endParaRPr lang="id-ID" sz="3600" kern="10" spc="0" dirty="0">
              <a:ln w="9525">
                <a:round/>
                <a:headEnd/>
                <a:tailEnd/>
              </a:ln>
              <a:blipFill dpi="0" rotWithShape="0">
                <a:blip r:embed="rId3"/>
                <a:srcRect/>
                <a:tile tx="0" ty="0" sx="100000" sy="100000" flip="none" algn="tl"/>
              </a:blipFill>
              <a:effectLst/>
              <a:latin typeface="Arial Black"/>
            </a:endParaRPr>
          </a:p>
        </p:txBody>
      </p:sp>
      <p:sp>
        <p:nvSpPr>
          <p:cNvPr id="13313" name="WordArt 1"/>
          <p:cNvSpPr>
            <a:spLocks noChangeArrowheads="1" noChangeShapeType="1" noTextEdit="1"/>
          </p:cNvSpPr>
          <p:nvPr/>
        </p:nvSpPr>
        <p:spPr bwMode="auto">
          <a:xfrm>
            <a:off x="785786" y="4214818"/>
            <a:ext cx="8001056" cy="2214578"/>
          </a:xfrm>
          <a:prstGeom prst="rect">
            <a:avLst/>
          </a:prstGeom>
        </p:spPr>
        <p:txBody>
          <a:bodyPr wrap="none" fromWordArt="1">
            <a:prstTxWarp prst="textChevronInverted">
              <a:avLst>
                <a:gd name="adj" fmla="val 75000"/>
              </a:avLst>
            </a:prstTxWarp>
            <a:scene3d>
              <a:camera prst="legacyPerspectiveTopLeft"/>
              <a:lightRig rig="legacyNormal3" dir="r"/>
            </a:scene3d>
            <a:sp3d extrusionH="201600" prstMaterial="legacyMetal">
              <a:extrusionClr>
                <a:srgbClr val="FFFFFF"/>
              </a:extrusionClr>
            </a:sp3d>
          </a:bodyPr>
          <a:lstStyle/>
          <a:p>
            <a:pPr algn="ctr" rtl="0"/>
            <a:r>
              <a:rPr lang="id-ID" sz="3600" kern="10" spc="0" dirty="0" smtClean="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rPr>
              <a:t>NIM    :   0901125195</a:t>
            </a:r>
            <a:endParaRPr lang="id-ID" sz="3600" kern="10" spc="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endParaRPr>
          </a:p>
        </p:txBody>
      </p:sp>
      <p:sp>
        <p:nvSpPr>
          <p:cNvPr id="133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3316" name="Rectangle 4"/>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WordArt 2"/>
          <p:cNvSpPr>
            <a:spLocks noChangeArrowheads="1" noChangeShapeType="1" noTextEdit="1"/>
          </p:cNvSpPr>
          <p:nvPr/>
        </p:nvSpPr>
        <p:spPr bwMode="auto">
          <a:xfrm>
            <a:off x="714348" y="2714620"/>
            <a:ext cx="7500990" cy="1004890"/>
          </a:xfrm>
          <a:prstGeom prst="rect">
            <a:avLst/>
          </a:prstGeom>
        </p:spPr>
        <p:txBody>
          <a:bodyPr wrap="none" fromWordArt="1">
            <a:prstTxWarp prst="textPlain">
              <a:avLst>
                <a:gd name="adj" fmla="val 50000"/>
              </a:avLst>
            </a:prstTxWarp>
          </a:bodyPr>
          <a:lstStyle/>
          <a:p>
            <a:pPr algn="ctr" rtl="0"/>
            <a:r>
              <a:rPr lang="id-ID" sz="3600" kern="10" spc="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Kelas  :  3 H</a:t>
            </a:r>
            <a:endParaRPr lang="id-ID" sz="3600" kern="10" spc="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endParaRPr>
          </a:p>
        </p:txBody>
      </p:sp>
    </p:spTree>
  </p:cSld>
  <p:clrMapOvr>
    <a:overrideClrMapping bg1="lt1" tx1="dk1" bg2="lt2" tx2="dk2" accent1="accent1" accent2="accent2" accent3="accent3" accent4="accent4" accent5="accent5" accent6="accent6" hlink="hlink" folHlink="folHlink"/>
  </p:clrMapOvr>
  <p:transition>
    <p:blinds dir="vert"/>
    <p:sndAc>
      <p:stSnd>
        <p:snd r:embed="rId2" name="breeze.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86808" cy="4525963"/>
          </a:xfrm>
        </p:spPr>
        <p:txBody>
          <a:bodyPr>
            <a:normAutofit/>
          </a:bodyPr>
          <a:lstStyle/>
          <a:p>
            <a:pPr algn="just">
              <a:lnSpc>
                <a:spcPct val="150000"/>
              </a:lnSpc>
              <a:buNone/>
            </a:pPr>
            <a:r>
              <a:rPr lang="id-ID" dirty="0" smtClean="0"/>
              <a:t>4. </a:t>
            </a:r>
            <a:r>
              <a:rPr lang="id-ID" dirty="0" smtClean="0">
                <a:latin typeface="Garamond" pitchFamily="18" charset="0"/>
              </a:rPr>
              <a:t>Pada </a:t>
            </a:r>
            <a:r>
              <a:rPr lang="id-ID" dirty="0">
                <a:latin typeface="Garamond" pitchFamily="18" charset="0"/>
              </a:rPr>
              <a:t>kotak pilihan go to what, kita dapat  </a:t>
            </a:r>
            <a:r>
              <a:rPr lang="id-ID" dirty="0" smtClean="0">
                <a:latin typeface="Garamond" pitchFamily="18" charset="0"/>
              </a:rPr>
              <a:t>menentukan </a:t>
            </a:r>
            <a:r>
              <a:rPr lang="id-ID" dirty="0">
                <a:latin typeface="Garamond" pitchFamily="18" charset="0"/>
              </a:rPr>
              <a:t>jenis pemindahan </a:t>
            </a:r>
            <a:r>
              <a:rPr lang="id-ID" dirty="0" smtClean="0">
                <a:latin typeface="Garamond" pitchFamily="18" charset="0"/>
              </a:rPr>
              <a:t>yang </a:t>
            </a:r>
            <a:r>
              <a:rPr lang="fi-FI" dirty="0" smtClean="0">
                <a:latin typeface="Garamond" pitchFamily="18" charset="0"/>
              </a:rPr>
              <a:t>diinginkan</a:t>
            </a:r>
            <a:r>
              <a:rPr lang="fi-FI" dirty="0">
                <a:latin typeface="Garamond" pitchFamily="18" charset="0"/>
              </a:rPr>
              <a:t>. Misalkan kita klik Line</a:t>
            </a:r>
          </a:p>
          <a:p>
            <a:pPr algn="just">
              <a:lnSpc>
                <a:spcPct val="150000"/>
              </a:lnSpc>
              <a:buNone/>
            </a:pPr>
            <a:r>
              <a:rPr lang="id-ID" dirty="0">
                <a:latin typeface="Garamond" pitchFamily="18" charset="0"/>
              </a:rPr>
              <a:t>5. Pada Enter line number kita isikan 20, lalu klik </a:t>
            </a:r>
            <a:r>
              <a:rPr lang="id-ID" dirty="0" smtClean="0">
                <a:latin typeface="Garamond" pitchFamily="18" charset="0"/>
              </a:rPr>
              <a:t>   go </a:t>
            </a:r>
            <a:r>
              <a:rPr lang="id-ID" dirty="0">
                <a:latin typeface="Garamond" pitchFamily="18" charset="0"/>
              </a:rPr>
              <a:t>to</a:t>
            </a:r>
          </a:p>
          <a:p>
            <a:pPr algn="just">
              <a:lnSpc>
                <a:spcPct val="150000"/>
              </a:lnSpc>
              <a:buNone/>
            </a:pPr>
            <a:r>
              <a:rPr lang="sv-SE" dirty="0">
                <a:latin typeface="Garamond" pitchFamily="18" charset="0"/>
              </a:rPr>
              <a:t>6. Maka insertion point sekarang berada pada baris ke 20.</a:t>
            </a:r>
            <a:endParaRPr lang="id-ID" dirty="0">
              <a:latin typeface="Garamond" pitchFamily="18" charset="0"/>
            </a:endParaRP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500" b="1" dirty="0">
                <a:solidFill>
                  <a:srgbClr val="64EA7E"/>
                </a:solidFill>
                <a:latin typeface="Footlight MT Light" pitchFamily="18" charset="0"/>
              </a:rPr>
              <a:t>Memisahkan &amp; Menggabungkan Paragraf</a:t>
            </a:r>
            <a:endParaRPr lang="id-ID" sz="3500" dirty="0">
              <a:solidFill>
                <a:srgbClr val="64EA7E"/>
              </a:solidFill>
              <a:latin typeface="Footlight MT Light" pitchFamily="18" charset="0"/>
            </a:endParaRPr>
          </a:p>
        </p:txBody>
      </p:sp>
      <p:sp>
        <p:nvSpPr>
          <p:cNvPr id="3" name="Content Placeholder 2"/>
          <p:cNvSpPr>
            <a:spLocks noGrp="1"/>
          </p:cNvSpPr>
          <p:nvPr>
            <p:ph idx="1"/>
          </p:nvPr>
        </p:nvSpPr>
        <p:spPr/>
        <p:txBody>
          <a:bodyPr>
            <a:normAutofit fontScale="62500" lnSpcReduction="20000"/>
          </a:bodyPr>
          <a:lstStyle/>
          <a:p>
            <a:pPr algn="just">
              <a:lnSpc>
                <a:spcPct val="150000"/>
              </a:lnSpc>
              <a:buNone/>
            </a:pPr>
            <a:r>
              <a:rPr lang="id-ID" dirty="0" smtClean="0"/>
              <a:t>    </a:t>
            </a:r>
            <a:r>
              <a:rPr lang="id-ID" sz="3600" dirty="0" smtClean="0">
                <a:solidFill>
                  <a:srgbClr val="FFFF00"/>
                </a:solidFill>
                <a:latin typeface="Lucida Sans Typewriter" pitchFamily="49" charset="0"/>
              </a:rPr>
              <a:t>Paragraf </a:t>
            </a:r>
            <a:r>
              <a:rPr lang="id-ID" sz="3600" dirty="0">
                <a:solidFill>
                  <a:srgbClr val="FFFF00"/>
                </a:solidFill>
                <a:latin typeface="Lucida Sans Typewriter" pitchFamily="49" charset="0"/>
              </a:rPr>
              <a:t>adalah sekumpulan kalimat yang mengandung makna tertentu </a:t>
            </a:r>
            <a:r>
              <a:rPr lang="id-ID" sz="3600" dirty="0" smtClean="0">
                <a:solidFill>
                  <a:srgbClr val="FFFF00"/>
                </a:solidFill>
                <a:latin typeface="Lucida Sans Typewriter" pitchFamily="49" charset="0"/>
              </a:rPr>
              <a:t>dan tidak </a:t>
            </a:r>
            <a:r>
              <a:rPr lang="id-ID" sz="3600" dirty="0">
                <a:solidFill>
                  <a:srgbClr val="FFFF00"/>
                </a:solidFill>
                <a:latin typeface="Lucida Sans Typewriter" pitchFamily="49" charset="0"/>
              </a:rPr>
              <a:t>dapat dipisah-pisahkan. Jika mengetik dengan mesin tik, kita menekan </a:t>
            </a:r>
            <a:r>
              <a:rPr lang="id-ID" sz="3600" dirty="0" smtClean="0">
                <a:solidFill>
                  <a:srgbClr val="FFFF00"/>
                </a:solidFill>
                <a:latin typeface="Lucida Sans Typewriter" pitchFamily="49" charset="0"/>
              </a:rPr>
              <a:t>enter untuk </a:t>
            </a:r>
            <a:r>
              <a:rPr lang="id-ID" sz="3600" dirty="0">
                <a:solidFill>
                  <a:srgbClr val="FFFF00"/>
                </a:solidFill>
                <a:latin typeface="Lucida Sans Typewriter" pitchFamily="49" charset="0"/>
              </a:rPr>
              <a:t>mengakhiri setiap barisnya, tetapi tidak begitu halnya dalam Word 2000. </a:t>
            </a:r>
            <a:r>
              <a:rPr lang="id-ID" sz="3600" dirty="0" smtClean="0">
                <a:solidFill>
                  <a:srgbClr val="FFFF00"/>
                </a:solidFill>
                <a:latin typeface="Lucida Sans Typewriter" pitchFamily="49" charset="0"/>
              </a:rPr>
              <a:t>Pada </a:t>
            </a:r>
            <a:r>
              <a:rPr lang="sv-SE" sz="3600" dirty="0" smtClean="0">
                <a:solidFill>
                  <a:srgbClr val="FFFF00"/>
                </a:solidFill>
                <a:latin typeface="Lucida Sans Typewriter" pitchFamily="49" charset="0"/>
              </a:rPr>
              <a:t>Word </a:t>
            </a:r>
            <a:r>
              <a:rPr lang="sv-SE" sz="3600" dirty="0">
                <a:solidFill>
                  <a:srgbClr val="FFFF00"/>
                </a:solidFill>
                <a:latin typeface="Lucida Sans Typewriter" pitchFamily="49" charset="0"/>
              </a:rPr>
              <a:t>2000, penekanan tombol enter hanya dilakukan jika kita ingin berpindah </a:t>
            </a:r>
            <a:r>
              <a:rPr lang="sv-SE" sz="3600" dirty="0" smtClean="0">
                <a:solidFill>
                  <a:srgbClr val="FFFF00"/>
                </a:solidFill>
                <a:latin typeface="Lucida Sans Typewriter" pitchFamily="49" charset="0"/>
              </a:rPr>
              <a:t>ke</a:t>
            </a:r>
            <a:r>
              <a:rPr lang="id-ID" sz="3600" dirty="0" smtClean="0">
                <a:solidFill>
                  <a:srgbClr val="FFFF00"/>
                </a:solidFill>
                <a:latin typeface="Lucida Sans Typewriter" pitchFamily="49" charset="0"/>
              </a:rPr>
              <a:t> paragraph </a:t>
            </a:r>
            <a:r>
              <a:rPr lang="id-ID" sz="3600" dirty="0">
                <a:solidFill>
                  <a:srgbClr val="FFFF00"/>
                </a:solidFill>
                <a:latin typeface="Lucida Sans Typewriter" pitchFamily="49" charset="0"/>
              </a:rPr>
              <a:t>berikutnya.</a:t>
            </a:r>
          </a:p>
        </p:txBody>
      </p:sp>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normAutofit fontScale="92500" lnSpcReduction="10000"/>
          </a:bodyPr>
          <a:lstStyle/>
          <a:p>
            <a:pPr>
              <a:lnSpc>
                <a:spcPct val="150000"/>
              </a:lnSpc>
              <a:buNone/>
            </a:pPr>
            <a:r>
              <a:rPr lang="id-ID" dirty="0" smtClean="0"/>
              <a:t>	</a:t>
            </a:r>
            <a:r>
              <a:rPr lang="fi-FI" dirty="0" smtClean="0">
                <a:latin typeface="Footlight MT Light" pitchFamily="18" charset="0"/>
              </a:rPr>
              <a:t>Bagaimana </a:t>
            </a:r>
            <a:r>
              <a:rPr lang="fi-FI" dirty="0">
                <a:latin typeface="Footlight MT Light" pitchFamily="18" charset="0"/>
              </a:rPr>
              <a:t>halnya kalau kalau kita tidak sengaja </a:t>
            </a:r>
            <a:r>
              <a:rPr lang="fi-FI" dirty="0" smtClean="0">
                <a:latin typeface="Footlight MT Light" pitchFamily="18" charset="0"/>
              </a:rPr>
              <a:t>menekan</a:t>
            </a:r>
            <a:r>
              <a:rPr lang="id-ID" dirty="0" smtClean="0">
                <a:latin typeface="Footlight MT Light" pitchFamily="18" charset="0"/>
              </a:rPr>
              <a:t> tombol </a:t>
            </a:r>
            <a:r>
              <a:rPr lang="id-ID" dirty="0">
                <a:latin typeface="Footlight MT Light" pitchFamily="18" charset="0"/>
              </a:rPr>
              <a:t>enter padahal belum ingin pindah ke paragraph berikutnya atau kita </a:t>
            </a:r>
            <a:r>
              <a:rPr lang="id-ID" dirty="0" smtClean="0">
                <a:latin typeface="Footlight MT Light" pitchFamily="18" charset="0"/>
              </a:rPr>
              <a:t>ingin </a:t>
            </a:r>
            <a:r>
              <a:rPr lang="fi-FI" dirty="0" smtClean="0">
                <a:latin typeface="Footlight MT Light" pitchFamily="18" charset="0"/>
              </a:rPr>
              <a:t>misahkan </a:t>
            </a:r>
            <a:r>
              <a:rPr lang="fi-FI" dirty="0">
                <a:latin typeface="Footlight MT Light" pitchFamily="18" charset="0"/>
              </a:rPr>
              <a:t>satu paragraph menjadi dua.</a:t>
            </a:r>
          </a:p>
          <a:p>
            <a:pPr>
              <a:lnSpc>
                <a:spcPct val="150000"/>
              </a:lnSpc>
              <a:buNone/>
            </a:pPr>
            <a:r>
              <a:rPr lang="id-ID" dirty="0">
                <a:latin typeface="Footlight MT Light" pitchFamily="18" charset="0"/>
              </a:rPr>
              <a:t>• Memisahkan paragraph</a:t>
            </a:r>
          </a:p>
          <a:p>
            <a:pPr>
              <a:lnSpc>
                <a:spcPct val="150000"/>
              </a:lnSpc>
              <a:buNone/>
            </a:pPr>
            <a:r>
              <a:rPr lang="id-ID" dirty="0" smtClean="0">
                <a:latin typeface="Footlight MT Light" pitchFamily="18" charset="0"/>
              </a:rPr>
              <a:t>	Letakkan </a:t>
            </a:r>
            <a:r>
              <a:rPr lang="id-ID" dirty="0">
                <a:latin typeface="Footlight MT Light" pitchFamily="18" charset="0"/>
              </a:rPr>
              <a:t>insertion point pada kalimat yang akan dipisahkan, lalu </a:t>
            </a:r>
            <a:r>
              <a:rPr lang="id-ID" dirty="0" smtClean="0">
                <a:latin typeface="Footlight MT Light" pitchFamily="18" charset="0"/>
              </a:rPr>
              <a:t>tekanlah tombol </a:t>
            </a:r>
            <a:r>
              <a:rPr lang="id-ID" dirty="0">
                <a:latin typeface="Footlight MT Light" pitchFamily="18" charset="0"/>
              </a:rPr>
              <a:t>enter.</a:t>
            </a:r>
          </a:p>
        </p:txBody>
      </p:sp>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92500" lnSpcReduction="20000"/>
          </a:bodyPr>
          <a:lstStyle/>
          <a:p>
            <a:pPr algn="just">
              <a:lnSpc>
                <a:spcPct val="150000"/>
              </a:lnSpc>
            </a:pPr>
            <a:r>
              <a:rPr lang="id-ID" dirty="0">
                <a:latin typeface="MingLiU_HKSCS" pitchFamily="18" charset="-120"/>
                <a:ea typeface="MingLiU_HKSCS" pitchFamily="18" charset="-120"/>
              </a:rPr>
              <a:t>Menggabungkan paragraph</a:t>
            </a:r>
          </a:p>
          <a:p>
            <a:pPr algn="just">
              <a:lnSpc>
                <a:spcPct val="150000"/>
              </a:lnSpc>
              <a:buNone/>
            </a:pPr>
            <a:r>
              <a:rPr lang="id-ID" dirty="0" smtClean="0">
                <a:latin typeface="MingLiU_HKSCS" pitchFamily="18" charset="-120"/>
                <a:ea typeface="MingLiU_HKSCS" pitchFamily="18" charset="-120"/>
              </a:rPr>
              <a:t>	Menggabungkan </a:t>
            </a:r>
            <a:r>
              <a:rPr lang="id-ID" dirty="0">
                <a:latin typeface="MingLiU_HKSCS" pitchFamily="18" charset="-120"/>
                <a:ea typeface="MingLiU_HKSCS" pitchFamily="18" charset="-120"/>
              </a:rPr>
              <a:t>paragraph dapat dilakukan dengan menghapus lambang </a:t>
            </a:r>
            <a:r>
              <a:rPr lang="id-ID" dirty="0" smtClean="0">
                <a:latin typeface="MingLiU_HKSCS" pitchFamily="18" charset="-120"/>
                <a:ea typeface="MingLiU_HKSCS" pitchFamily="18" charset="-120"/>
              </a:rPr>
              <a:t>enter   yang </a:t>
            </a:r>
            <a:r>
              <a:rPr lang="id-ID" dirty="0">
                <a:latin typeface="MingLiU_HKSCS" pitchFamily="18" charset="-120"/>
                <a:ea typeface="MingLiU_HKSCS" pitchFamily="18" charset="-120"/>
              </a:rPr>
              <a:t>terdapat pada akhir suatu paragraph. Untuk memunculkan </a:t>
            </a:r>
            <a:r>
              <a:rPr lang="id-ID" dirty="0" smtClean="0">
                <a:latin typeface="MingLiU_HKSCS" pitchFamily="18" charset="-120"/>
                <a:ea typeface="MingLiU_HKSCS" pitchFamily="18" charset="-120"/>
              </a:rPr>
              <a:t>lambang  ini </a:t>
            </a:r>
            <a:r>
              <a:rPr lang="id-ID" dirty="0">
                <a:latin typeface="MingLiU_HKSCS" pitchFamily="18" charset="-120"/>
                <a:ea typeface="MingLiU_HKSCS" pitchFamily="18" charset="-120"/>
              </a:rPr>
              <a:t>pada layar kerja, kliklah icon tersebut yang terdapat pada toolbar standar.</a:t>
            </a:r>
          </a:p>
          <a:p>
            <a:pPr algn="just">
              <a:lnSpc>
                <a:spcPct val="150000"/>
              </a:lnSpc>
            </a:pPr>
            <a:r>
              <a:rPr lang="id-ID" dirty="0">
                <a:latin typeface="MingLiU_HKSCS" pitchFamily="18" charset="-120"/>
                <a:ea typeface="MingLiU_HKSCS" pitchFamily="18" charset="-120"/>
              </a:rPr>
              <a:t>Perhatikan Gambar 2.9.</a:t>
            </a:r>
          </a:p>
        </p:txBody>
      </p:sp>
      <p:pic>
        <p:nvPicPr>
          <p:cNvPr id="7170" name="Picture 2"/>
          <p:cNvPicPr>
            <a:picLocks noChangeAspect="1" noChangeArrowheads="1"/>
          </p:cNvPicPr>
          <p:nvPr/>
        </p:nvPicPr>
        <p:blipFill>
          <a:blip r:embed="rId2"/>
          <a:srcRect/>
          <a:stretch>
            <a:fillRect/>
          </a:stretch>
        </p:blipFill>
        <p:spPr bwMode="auto">
          <a:xfrm>
            <a:off x="7143768" y="2285992"/>
            <a:ext cx="571504" cy="428627"/>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142852"/>
            <a:ext cx="9144000" cy="5857916"/>
          </a:xfrm>
          <a:prstGeom prst="rect">
            <a:avLst/>
          </a:prstGeom>
          <a:noFill/>
          <a:ln w="9525">
            <a:noFill/>
            <a:miter lim="800000"/>
            <a:headEnd/>
            <a:tailEnd/>
          </a:ln>
          <a:effectLst/>
        </p:spPr>
      </p:pic>
      <p:sp>
        <p:nvSpPr>
          <p:cNvPr id="5" name="Rectangle 4"/>
          <p:cNvSpPr/>
          <p:nvPr/>
        </p:nvSpPr>
        <p:spPr>
          <a:xfrm>
            <a:off x="2357422" y="6072206"/>
            <a:ext cx="45720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Gambar 2.9. Menggabungkan Paragraf</a:t>
            </a:r>
            <a:endParaRPr lang="id-ID" dirty="0">
              <a:solidFill>
                <a:schemeClr val="tx1"/>
              </a:solidFill>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Menandai Teks (blok)</a:t>
            </a:r>
            <a:endParaRPr lang="id-ID" dirty="0"/>
          </a:p>
        </p:txBody>
      </p:sp>
      <p:sp>
        <p:nvSpPr>
          <p:cNvPr id="3" name="Content Placeholder 2"/>
          <p:cNvSpPr>
            <a:spLocks noGrp="1"/>
          </p:cNvSpPr>
          <p:nvPr>
            <p:ph idx="1"/>
          </p:nvPr>
        </p:nvSpPr>
        <p:spPr>
          <a:xfrm>
            <a:off x="457200" y="1428736"/>
            <a:ext cx="8229600" cy="4572032"/>
          </a:xfrm>
        </p:spPr>
        <p:txBody>
          <a:bodyPr>
            <a:normAutofit fontScale="77500" lnSpcReduction="20000"/>
          </a:bodyPr>
          <a:lstStyle/>
          <a:p>
            <a:pPr algn="just">
              <a:lnSpc>
                <a:spcPct val="160000"/>
              </a:lnSpc>
              <a:buNone/>
            </a:pPr>
            <a:r>
              <a:rPr lang="id-ID" dirty="0" smtClean="0"/>
              <a:t>	</a:t>
            </a:r>
            <a:r>
              <a:rPr lang="id-ID" sz="3400" dirty="0" smtClean="0">
                <a:latin typeface="Garamond" pitchFamily="18" charset="0"/>
              </a:rPr>
              <a:t>Jika </a:t>
            </a:r>
            <a:r>
              <a:rPr lang="id-ID" sz="3400" dirty="0">
                <a:latin typeface="Garamond" pitchFamily="18" charset="0"/>
              </a:rPr>
              <a:t>kita ingin mengcopy, memindahkan, atau menghapus </a:t>
            </a:r>
            <a:r>
              <a:rPr lang="id-ID" sz="3400" dirty="0" smtClean="0">
                <a:latin typeface="Garamond" pitchFamily="18" charset="0"/>
              </a:rPr>
              <a:t>sekelompok kalimat </a:t>
            </a:r>
            <a:r>
              <a:rPr lang="id-ID" sz="3400" dirty="0">
                <a:latin typeface="Garamond" pitchFamily="18" charset="0"/>
              </a:rPr>
              <a:t>maka kita sebaiknya menandai teks tersebut terlebih dahulu dengan </a:t>
            </a:r>
            <a:r>
              <a:rPr lang="id-ID" sz="3400" dirty="0" smtClean="0">
                <a:latin typeface="Garamond" pitchFamily="18" charset="0"/>
              </a:rPr>
              <a:t>tujuan untuk </a:t>
            </a:r>
            <a:r>
              <a:rPr lang="id-ID" sz="3400" dirty="0">
                <a:latin typeface="Garamond" pitchFamily="18" charset="0"/>
              </a:rPr>
              <a:t>mempercepat proses. Menandai teks berarti kita mem-blok suatu teks </a:t>
            </a:r>
            <a:r>
              <a:rPr lang="id-ID" sz="3400" dirty="0" smtClean="0">
                <a:latin typeface="Garamond" pitchFamily="18" charset="0"/>
              </a:rPr>
              <a:t>sehingga warnanya </a:t>
            </a:r>
            <a:r>
              <a:rPr lang="id-ID" sz="3400" dirty="0">
                <a:latin typeface="Garamond" pitchFamily="18" charset="0"/>
              </a:rPr>
              <a:t>berbeda dengan yang lain. Menandai suatu teks dapat kita lakukan </a:t>
            </a:r>
            <a:r>
              <a:rPr lang="id-ID" sz="3400" dirty="0" smtClean="0">
                <a:latin typeface="Garamond" pitchFamily="18" charset="0"/>
              </a:rPr>
              <a:t>dengan dua </a:t>
            </a:r>
            <a:r>
              <a:rPr lang="id-ID" sz="3400" dirty="0">
                <a:latin typeface="Garamond" pitchFamily="18" charset="0"/>
              </a:rPr>
              <a:t>cara :</a:t>
            </a:r>
          </a:p>
          <a:p>
            <a:pPr algn="just">
              <a:lnSpc>
                <a:spcPct val="160000"/>
              </a:lnSpc>
              <a:buNone/>
            </a:pPr>
            <a:r>
              <a:rPr lang="id-ID" sz="3400" dirty="0">
                <a:latin typeface="Garamond" pitchFamily="18" charset="0"/>
              </a:rPr>
              <a:t>1. Menggunakan Keyboard, tombol yang digunakan adalah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857256"/>
          </a:xfrm>
        </p:spPr>
        <p:txBody>
          <a:bodyPr>
            <a:normAutofit/>
          </a:bodyPr>
          <a:lstStyle/>
          <a:p>
            <a:r>
              <a:rPr lang="id-ID" sz="2800" b="1" dirty="0"/>
              <a:t>Tabel 2.2. Menandai Teks</a:t>
            </a:r>
            <a:endParaRPr lang="id-ID" sz="2800" dirty="0"/>
          </a:p>
        </p:txBody>
      </p:sp>
      <p:pic>
        <p:nvPicPr>
          <p:cNvPr id="9218" name="Picture 2"/>
          <p:cNvPicPr>
            <a:picLocks noGrp="1" noChangeAspect="1" noChangeArrowheads="1"/>
          </p:cNvPicPr>
          <p:nvPr>
            <p:ph sz="quarter" idx="1"/>
          </p:nvPr>
        </p:nvPicPr>
        <p:blipFill>
          <a:blip r:embed="rId2"/>
          <a:srcRect/>
          <a:stretch>
            <a:fillRect/>
          </a:stretch>
        </p:blipFill>
        <p:spPr bwMode="auto">
          <a:xfrm>
            <a:off x="428596" y="1214422"/>
            <a:ext cx="8501122" cy="85725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00034" y="2071678"/>
            <a:ext cx="8358246" cy="442915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0" y="1428736"/>
            <a:ext cx="9144000" cy="3929090"/>
          </a:xfrm>
          <a:prstGeom prst="rect">
            <a:avLst/>
          </a:prstGeom>
          <a:noFill/>
          <a:ln w="9525">
            <a:noFill/>
            <a:miter lim="800000"/>
            <a:headEnd/>
            <a:tailEnd/>
          </a:ln>
          <a:effectLst/>
        </p:spPr>
      </p:pic>
      <p:sp>
        <p:nvSpPr>
          <p:cNvPr id="5" name="Rectangle 4"/>
          <p:cNvSpPr/>
          <p:nvPr/>
        </p:nvSpPr>
        <p:spPr>
          <a:xfrm>
            <a:off x="214282" y="0"/>
            <a:ext cx="8358246" cy="135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schemeClr val="tx1"/>
                </a:solidFill>
              </a:rPr>
              <a:t>2. Menggunakan Mouse</a:t>
            </a:r>
          </a:p>
          <a:p>
            <a:pPr algn="ctr"/>
            <a:endParaRPr lang="id-ID" b="1" dirty="0" smtClean="0">
              <a:solidFill>
                <a:schemeClr val="tx1"/>
              </a:solidFill>
            </a:endParaRPr>
          </a:p>
          <a:p>
            <a:pPr algn="ctr"/>
            <a:r>
              <a:rPr lang="id-ID" b="1" dirty="0" smtClean="0">
                <a:solidFill>
                  <a:schemeClr val="tx1"/>
                </a:solidFill>
              </a:rPr>
              <a:t>Tabel 2.3. Menggunakan Mouse</a:t>
            </a:r>
            <a:endParaRPr lang="id-ID" dirty="0">
              <a:solidFill>
                <a:schemeClr val="tx1"/>
              </a:solidFill>
            </a:endParaRPr>
          </a:p>
        </p:txBody>
      </p:sp>
      <p:sp>
        <p:nvSpPr>
          <p:cNvPr id="6" name="Rectangle 5"/>
          <p:cNvSpPr/>
          <p:nvPr/>
        </p:nvSpPr>
        <p:spPr>
          <a:xfrm>
            <a:off x="285720" y="5715016"/>
            <a:ext cx="8643998"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latin typeface="Batang" pitchFamily="18" charset="-127"/>
                <a:ea typeface="Batang" pitchFamily="18" charset="-127"/>
              </a:rPr>
              <a:t>Catatan : Selection bar adalah bagian yang terletak di sebelah kiri margin kiri.</a:t>
            </a:r>
          </a:p>
          <a:p>
            <a:r>
              <a:rPr lang="id-ID" sz="2000" dirty="0" smtClean="0">
                <a:solidFill>
                  <a:schemeClr val="tx1"/>
                </a:solidFill>
                <a:latin typeface="Batang" pitchFamily="18" charset="-127"/>
                <a:ea typeface="Batang" pitchFamily="18" charset="-127"/>
              </a:rPr>
              <a:t>Untuk membatalkan penandaan suatu teks, kliklah disembarang tempat.</a:t>
            </a:r>
            <a:endParaRPr lang="id-ID" sz="2000" dirty="0">
              <a:solidFill>
                <a:schemeClr val="tx1"/>
              </a:solidFill>
              <a:latin typeface="Batang" pitchFamily="18" charset="-127"/>
              <a:ea typeface="Batang" pitchFamily="18" charset="-127"/>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sz="3200" b="1" dirty="0" smtClean="0">
                <a:latin typeface="Consolas" pitchFamily="49" charset="0"/>
                <a:cs typeface="Consolas" pitchFamily="49" charset="0"/>
              </a:rPr>
              <a:t>Meng-copy, Menghapus &amp; Memindahkan Teks</a:t>
            </a:r>
            <a:endParaRPr lang="id-ID" sz="3200" dirty="0">
              <a:latin typeface="Consolas" pitchFamily="49" charset="0"/>
              <a:cs typeface="Consolas" pitchFamily="49" charset="0"/>
            </a:endParaRPr>
          </a:p>
        </p:txBody>
      </p:sp>
      <p:sp>
        <p:nvSpPr>
          <p:cNvPr id="3" name="Content Placeholder 2"/>
          <p:cNvSpPr>
            <a:spLocks noGrp="1"/>
          </p:cNvSpPr>
          <p:nvPr>
            <p:ph idx="1"/>
          </p:nvPr>
        </p:nvSpPr>
        <p:spPr>
          <a:xfrm>
            <a:off x="457200" y="1071546"/>
            <a:ext cx="8229600" cy="5357850"/>
          </a:xfrm>
        </p:spPr>
        <p:txBody>
          <a:bodyPr>
            <a:normAutofit fontScale="70000" lnSpcReduction="20000"/>
          </a:bodyPr>
          <a:lstStyle/>
          <a:p>
            <a:pPr algn="just">
              <a:buNone/>
            </a:pPr>
            <a:r>
              <a:rPr lang="id-ID" dirty="0" smtClean="0">
                <a:latin typeface="Batang" pitchFamily="18" charset="-127"/>
                <a:ea typeface="Batang" pitchFamily="18" charset="-127"/>
              </a:rPr>
              <a:t>1. Meng-copy Teks</a:t>
            </a:r>
          </a:p>
          <a:p>
            <a:pPr algn="just">
              <a:buNone/>
            </a:pPr>
            <a:r>
              <a:rPr lang="id-ID" dirty="0" smtClean="0">
                <a:latin typeface="Batang" pitchFamily="18" charset="-127"/>
                <a:ea typeface="Batang" pitchFamily="18" charset="-127"/>
              </a:rPr>
              <a:t>Untuk meng-copy suatu teks dapat dilakukan dengan cara sbb;</a:t>
            </a:r>
          </a:p>
          <a:p>
            <a:pPr algn="just">
              <a:buNone/>
            </a:pPr>
            <a:r>
              <a:rPr lang="id-ID" dirty="0" smtClean="0">
                <a:latin typeface="Batang" pitchFamily="18" charset="-127"/>
                <a:ea typeface="Batang" pitchFamily="18" charset="-127"/>
              </a:rPr>
              <a:t>• Tandailah teks yang akan dicopy</a:t>
            </a:r>
          </a:p>
          <a:p>
            <a:pPr algn="just">
              <a:buNone/>
            </a:pPr>
            <a:r>
              <a:rPr lang="id-ID" dirty="0" smtClean="0">
                <a:latin typeface="Batang" pitchFamily="18" charset="-127"/>
                <a:ea typeface="Batang" pitchFamily="18" charset="-127"/>
              </a:rPr>
              <a:t>• Klik menu Edit lalu klik Copy (atau klik icon copy)</a:t>
            </a:r>
          </a:p>
          <a:p>
            <a:pPr algn="just">
              <a:buNone/>
            </a:pPr>
            <a:r>
              <a:rPr lang="fi-FI" dirty="0" smtClean="0">
                <a:latin typeface="Batang" pitchFamily="18" charset="-127"/>
                <a:ea typeface="Batang" pitchFamily="18" charset="-127"/>
              </a:rPr>
              <a:t>• Pindahkan insertion point ke lokasi pengcopian.</a:t>
            </a:r>
          </a:p>
          <a:p>
            <a:pPr algn="just">
              <a:buNone/>
            </a:pPr>
            <a:r>
              <a:rPr lang="id-ID" dirty="0" smtClean="0">
                <a:latin typeface="Batang" pitchFamily="18" charset="-127"/>
                <a:ea typeface="Batang" pitchFamily="18" charset="-127"/>
              </a:rPr>
              <a:t>• Klik menu Edit lalu klik Paste (atau klik icon paste)</a:t>
            </a:r>
          </a:p>
          <a:p>
            <a:pPr algn="just">
              <a:buFont typeface="Wingdings" pitchFamily="2" charset="2"/>
              <a:buChar char="§"/>
            </a:pPr>
            <a:r>
              <a:rPr lang="id-ID" i="1" dirty="0" smtClean="0">
                <a:latin typeface="Batang" pitchFamily="18" charset="-127"/>
                <a:ea typeface="Batang" pitchFamily="18" charset="-127"/>
              </a:rPr>
              <a:t>Atau dengan cara ;</a:t>
            </a:r>
          </a:p>
          <a:p>
            <a:pPr algn="just">
              <a:buNone/>
            </a:pPr>
            <a:r>
              <a:rPr lang="id-ID" dirty="0" smtClean="0">
                <a:latin typeface="Batang" pitchFamily="18" charset="-127"/>
                <a:ea typeface="Batang" pitchFamily="18" charset="-127"/>
              </a:rPr>
              <a:t>•  Tandailah teks yang akan dicopy</a:t>
            </a:r>
          </a:p>
          <a:p>
            <a:pPr algn="just">
              <a:buNone/>
            </a:pPr>
            <a:r>
              <a:rPr lang="id-ID" dirty="0" smtClean="0">
                <a:latin typeface="Batang" pitchFamily="18" charset="-127"/>
                <a:ea typeface="Batang" pitchFamily="18" charset="-127"/>
              </a:rPr>
              <a:t>• Tekan Ctrl+Drag teks tersebut dan geser mouse kelokasi tujuan pengcopian.</a:t>
            </a:r>
          </a:p>
          <a:p>
            <a:pPr algn="just">
              <a:buFont typeface="Wingdings" pitchFamily="2" charset="2"/>
              <a:buChar char="§"/>
            </a:pPr>
            <a:r>
              <a:rPr lang="id-ID" i="1" dirty="0" smtClean="0">
                <a:latin typeface="Batang" pitchFamily="18" charset="-127"/>
                <a:ea typeface="Batang" pitchFamily="18" charset="-127"/>
              </a:rPr>
              <a:t>Atau dengan cara lain;</a:t>
            </a:r>
          </a:p>
          <a:p>
            <a:pPr algn="just">
              <a:buNone/>
            </a:pPr>
            <a:r>
              <a:rPr lang="id-ID" dirty="0" smtClean="0">
                <a:latin typeface="Batang" pitchFamily="18" charset="-127"/>
                <a:ea typeface="Batang" pitchFamily="18" charset="-127"/>
              </a:rPr>
              <a:t>• Tandailah teks yang akan dicopy</a:t>
            </a:r>
          </a:p>
          <a:p>
            <a:pPr algn="just">
              <a:buNone/>
            </a:pPr>
            <a:r>
              <a:rPr lang="id-ID" dirty="0" smtClean="0">
                <a:latin typeface="Batang" pitchFamily="18" charset="-127"/>
                <a:ea typeface="Batang" pitchFamily="18" charset="-127"/>
              </a:rPr>
              <a:t>• Tekan Ctrl+C</a:t>
            </a:r>
          </a:p>
          <a:p>
            <a:pPr algn="just">
              <a:buNone/>
            </a:pPr>
            <a:r>
              <a:rPr lang="id-ID" dirty="0" smtClean="0">
                <a:latin typeface="Batang" pitchFamily="18" charset="-127"/>
                <a:ea typeface="Batang" pitchFamily="18" charset="-127"/>
              </a:rPr>
              <a:t>• Bawa insertion point ke daerah tujuan</a:t>
            </a:r>
          </a:p>
          <a:p>
            <a:pPr algn="just">
              <a:buNone/>
            </a:pPr>
            <a:r>
              <a:rPr lang="id-ID" dirty="0" smtClean="0">
                <a:latin typeface="Batang" pitchFamily="18" charset="-127"/>
                <a:ea typeface="Batang" pitchFamily="18" charset="-127"/>
              </a:rPr>
              <a:t>• Tekan Ctrl+V</a:t>
            </a:r>
            <a:endParaRPr lang="id-ID" dirty="0">
              <a:latin typeface="Batang" pitchFamily="18" charset="-127"/>
              <a:ea typeface="Batang" pitchFamily="18" charset="-127"/>
            </a:endParaRPr>
          </a:p>
        </p:txBody>
      </p:sp>
    </p:spTree>
  </p:cSld>
  <p:clrMapOvr>
    <a:masterClrMapping/>
  </p:clrMapOvr>
  <p:transition>
    <p:wheel/>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fontScale="85000" lnSpcReduction="20000"/>
          </a:bodyPr>
          <a:lstStyle/>
          <a:p>
            <a:pPr>
              <a:buNone/>
            </a:pPr>
            <a:r>
              <a:rPr lang="id-ID" dirty="0" smtClean="0">
                <a:latin typeface="High Tower Text" pitchFamily="18" charset="0"/>
              </a:rPr>
              <a:t>2. Menghapus Teks</a:t>
            </a:r>
          </a:p>
          <a:p>
            <a:pPr>
              <a:buNone/>
            </a:pPr>
            <a:r>
              <a:rPr lang="fi-FI" dirty="0" smtClean="0">
                <a:latin typeface="High Tower Text" pitchFamily="18" charset="0"/>
              </a:rPr>
              <a:t>Menghapus teks dapat kita lakukan sbb;</a:t>
            </a:r>
          </a:p>
          <a:p>
            <a:pPr>
              <a:buNone/>
            </a:pPr>
            <a:r>
              <a:rPr lang="id-ID" dirty="0" smtClean="0">
                <a:latin typeface="High Tower Text" pitchFamily="18" charset="0"/>
              </a:rPr>
              <a:t>• Tandailah teks yang akan dihapus</a:t>
            </a:r>
          </a:p>
          <a:p>
            <a:pPr>
              <a:buNone/>
            </a:pPr>
            <a:r>
              <a:rPr lang="id-ID" dirty="0" smtClean="0">
                <a:latin typeface="High Tower Text" pitchFamily="18" charset="0"/>
              </a:rPr>
              <a:t>• Klik menu Edit lalu klik Cut (atau klik icon Cut, gambar gunting)</a:t>
            </a:r>
          </a:p>
          <a:p>
            <a:pPr>
              <a:buNone/>
            </a:pPr>
            <a:r>
              <a:rPr lang="id-ID" i="1" dirty="0" smtClean="0">
                <a:latin typeface="High Tower Text" pitchFamily="18" charset="0"/>
              </a:rPr>
              <a:t>Atau dengan cara ;</a:t>
            </a:r>
          </a:p>
          <a:p>
            <a:pPr>
              <a:buNone/>
            </a:pPr>
            <a:r>
              <a:rPr lang="id-ID" dirty="0" smtClean="0">
                <a:latin typeface="High Tower Text" pitchFamily="18" charset="0"/>
              </a:rPr>
              <a:t>1. Tandailah teks yang akan dihapus</a:t>
            </a:r>
          </a:p>
          <a:p>
            <a:pPr>
              <a:buNone/>
            </a:pPr>
            <a:r>
              <a:rPr lang="id-ID" dirty="0" smtClean="0">
                <a:latin typeface="High Tower Text" pitchFamily="18" charset="0"/>
              </a:rPr>
              <a:t>2. Tekan tombol Delete</a:t>
            </a:r>
          </a:p>
          <a:p>
            <a:pPr>
              <a:buNone/>
            </a:pPr>
            <a:r>
              <a:rPr lang="id-ID" dirty="0" smtClean="0">
                <a:latin typeface="High Tower Text" pitchFamily="18" charset="0"/>
              </a:rPr>
              <a:t>3. Memindahkan Teks</a:t>
            </a:r>
          </a:p>
          <a:p>
            <a:pPr>
              <a:buNone/>
            </a:pPr>
            <a:r>
              <a:rPr lang="id-ID" dirty="0" smtClean="0">
                <a:latin typeface="High Tower Text" pitchFamily="18" charset="0"/>
              </a:rPr>
              <a:t>Langkah-langkah untuk memindahkan teks ;</a:t>
            </a:r>
          </a:p>
          <a:p>
            <a:pPr>
              <a:buNone/>
            </a:pPr>
            <a:r>
              <a:rPr lang="id-ID" dirty="0" smtClean="0">
                <a:latin typeface="High Tower Text" pitchFamily="18" charset="0"/>
              </a:rPr>
              <a:t>• Tandailah terlebih dahulu teks yang akan dipindahkan</a:t>
            </a:r>
          </a:p>
          <a:p>
            <a:pPr>
              <a:buNone/>
            </a:pPr>
            <a:r>
              <a:rPr lang="id-ID" dirty="0" smtClean="0">
                <a:latin typeface="High Tower Text" pitchFamily="18" charset="0"/>
              </a:rPr>
              <a:t>• Klik menu Edit lalu klik Cut (atau klik icon Cut)</a:t>
            </a:r>
          </a:p>
          <a:p>
            <a:pPr>
              <a:buNone/>
            </a:pPr>
            <a:r>
              <a:rPr lang="id-ID" dirty="0" smtClean="0">
                <a:latin typeface="High Tower Text" pitchFamily="18" charset="0"/>
              </a:rPr>
              <a:t>• Pindahkan insertion point ke daerah tujuan</a:t>
            </a:r>
          </a:p>
          <a:p>
            <a:pPr>
              <a:buNone/>
            </a:pPr>
            <a:r>
              <a:rPr lang="id-ID" dirty="0" smtClean="0">
                <a:latin typeface="High Tower Text" pitchFamily="18" charset="0"/>
              </a:rPr>
              <a:t>• Klik menu Edit lalu klik Paste (atau klik icon Paste)</a:t>
            </a:r>
            <a:endParaRPr lang="id-ID" dirty="0">
              <a:latin typeface="High Tower Tex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fontScale="90000"/>
          </a:bodyPr>
          <a:lstStyle/>
          <a:p>
            <a:r>
              <a:rPr lang="id-ID" dirty="0" smtClean="0"/>
              <a:t/>
            </a:r>
            <a:br>
              <a:rPr lang="id-ID" dirty="0" smtClean="0"/>
            </a:br>
            <a:r>
              <a:rPr lang="en-US" dirty="0" smtClean="0">
                <a:latin typeface="Lucida Calligraphy" pitchFamily="66" charset="0"/>
              </a:rPr>
              <a:t>PENGERTIAN</a:t>
            </a:r>
            <a:r>
              <a:rPr lang="id-ID" dirty="0" smtClean="0">
                <a:latin typeface="Lucida Calligraphy" pitchFamily="66" charset="0"/>
              </a:rPr>
              <a:t/>
            </a:r>
            <a:br>
              <a:rPr lang="id-ID" dirty="0" smtClean="0">
                <a:latin typeface="Lucida Calligraphy" pitchFamily="66" charset="0"/>
              </a:rPr>
            </a:br>
            <a:endParaRPr lang="id-ID" dirty="0">
              <a:latin typeface="Lucida Calligraphy" pitchFamily="66" charset="0"/>
            </a:endParaRPr>
          </a:p>
        </p:txBody>
      </p:sp>
      <p:sp>
        <p:nvSpPr>
          <p:cNvPr id="3" name="Content Placeholder 2"/>
          <p:cNvSpPr>
            <a:spLocks noGrp="1"/>
          </p:cNvSpPr>
          <p:nvPr>
            <p:ph idx="1"/>
          </p:nvPr>
        </p:nvSpPr>
        <p:spPr>
          <a:xfrm>
            <a:off x="500034" y="1928802"/>
            <a:ext cx="8229600" cy="3143272"/>
          </a:xfrm>
        </p:spPr>
        <p:txBody>
          <a:bodyPr/>
          <a:lstStyle/>
          <a:p>
            <a:pPr algn="just">
              <a:buFont typeface="Wingdings" pitchFamily="2" charset="2"/>
              <a:buChar char="Ø"/>
            </a:pPr>
            <a:r>
              <a:rPr lang="en-US" dirty="0" smtClean="0">
                <a:latin typeface="Comic Sans MS" pitchFamily="66" charset="0"/>
              </a:rPr>
              <a:t>Word Processor </a:t>
            </a:r>
            <a:r>
              <a:rPr lang="en-US" dirty="0" err="1" smtClean="0">
                <a:latin typeface="Comic Sans MS" pitchFamily="66" charset="0"/>
              </a:rPr>
              <a:t>adalah</a:t>
            </a:r>
            <a:r>
              <a:rPr lang="en-US" dirty="0" smtClean="0">
                <a:latin typeface="Comic Sans MS" pitchFamily="66" charset="0"/>
              </a:rPr>
              <a:t> program bantu yang </a:t>
            </a:r>
            <a:r>
              <a:rPr lang="en-US" dirty="0" err="1" smtClean="0">
                <a:latin typeface="Comic Sans MS" pitchFamily="66" charset="0"/>
              </a:rPr>
              <a:t>mampu</a:t>
            </a:r>
            <a:r>
              <a:rPr lang="en-US" dirty="0" smtClean="0">
                <a:latin typeface="Comic Sans MS" pitchFamily="66" charset="0"/>
              </a:rPr>
              <a:t> </a:t>
            </a:r>
            <a:r>
              <a:rPr lang="en-US" dirty="0" err="1" smtClean="0">
                <a:latin typeface="Comic Sans MS" pitchFamily="66" charset="0"/>
              </a:rPr>
              <a:t>mengolah</a:t>
            </a:r>
            <a:r>
              <a:rPr lang="en-US" dirty="0" smtClean="0">
                <a:latin typeface="Comic Sans MS" pitchFamily="66" charset="0"/>
              </a:rPr>
              <a:t> </a:t>
            </a:r>
            <a:r>
              <a:rPr lang="en-US" dirty="0" err="1" smtClean="0">
                <a:latin typeface="Comic Sans MS" pitchFamily="66" charset="0"/>
              </a:rPr>
              <a:t>kata</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kalimat</a:t>
            </a:r>
            <a:r>
              <a:rPr lang="en-US" dirty="0" smtClean="0">
                <a:latin typeface="Comic Sans MS" pitchFamily="66" charset="0"/>
              </a:rPr>
              <a:t> </a:t>
            </a:r>
            <a:r>
              <a:rPr lang="en-US" dirty="0" err="1" smtClean="0">
                <a:latin typeface="Comic Sans MS" pitchFamily="66" charset="0"/>
              </a:rPr>
              <a:t>untuk</a:t>
            </a:r>
            <a:r>
              <a:rPr lang="en-US" dirty="0" smtClean="0">
                <a:latin typeface="Comic Sans MS" pitchFamily="66" charset="0"/>
              </a:rPr>
              <a:t> </a:t>
            </a:r>
            <a:r>
              <a:rPr lang="en-US" dirty="0" err="1" smtClean="0">
                <a:latin typeface="Comic Sans MS" pitchFamily="66" charset="0"/>
              </a:rPr>
              <a:t>suatu</a:t>
            </a:r>
            <a:r>
              <a:rPr lang="en-US" dirty="0" smtClean="0">
                <a:latin typeface="Comic Sans MS" pitchFamily="66" charset="0"/>
              </a:rPr>
              <a:t> </a:t>
            </a:r>
            <a:r>
              <a:rPr lang="en-US" dirty="0" err="1" smtClean="0">
                <a:latin typeface="Comic Sans MS" pitchFamily="66" charset="0"/>
              </a:rPr>
              <a:t>tujuan</a:t>
            </a:r>
            <a:r>
              <a:rPr lang="en-US" dirty="0" smtClean="0">
                <a:latin typeface="Comic Sans MS" pitchFamily="66" charset="0"/>
              </a:rPr>
              <a:t> </a:t>
            </a:r>
            <a:r>
              <a:rPr lang="en-US" dirty="0" err="1" smtClean="0">
                <a:latin typeface="Comic Sans MS" pitchFamily="66" charset="0"/>
              </a:rPr>
              <a:t>tertentu</a:t>
            </a:r>
            <a:r>
              <a:rPr lang="en-US" dirty="0" smtClean="0">
                <a:latin typeface="Comic Sans MS" pitchFamily="66" charset="0"/>
              </a:rPr>
              <a:t>.  </a:t>
            </a:r>
          </a:p>
          <a:p>
            <a:pPr algn="just">
              <a:buFont typeface="Wingdings" pitchFamily="2" charset="2"/>
              <a:buChar char="Ø"/>
            </a:pPr>
            <a:r>
              <a:rPr lang="id-ID" dirty="0" smtClean="0">
                <a:latin typeface="Comic Sans MS" pitchFamily="66" charset="0"/>
              </a:rPr>
              <a:t> </a:t>
            </a:r>
            <a:r>
              <a:rPr lang="en-US" dirty="0" smtClean="0">
                <a:latin typeface="Comic Sans MS" pitchFamily="66" charset="0"/>
              </a:rPr>
              <a:t>Word Processor </a:t>
            </a:r>
            <a:r>
              <a:rPr lang="en-US" dirty="0" err="1" smtClean="0">
                <a:latin typeface="Comic Sans MS" pitchFamily="66" charset="0"/>
              </a:rPr>
              <a:t>membantu</a:t>
            </a:r>
            <a:r>
              <a:rPr lang="en-US" dirty="0" smtClean="0">
                <a:latin typeface="Comic Sans MS" pitchFamily="66" charset="0"/>
              </a:rPr>
              <a:t> </a:t>
            </a:r>
            <a:r>
              <a:rPr lang="en-US" dirty="0" err="1" smtClean="0">
                <a:latin typeface="Comic Sans MS" pitchFamily="66" charset="0"/>
              </a:rPr>
              <a:t>dalam</a:t>
            </a:r>
            <a:r>
              <a:rPr lang="en-US" dirty="0" smtClean="0">
                <a:latin typeface="Comic Sans MS" pitchFamily="66" charset="0"/>
              </a:rPr>
              <a:t> </a:t>
            </a:r>
            <a:r>
              <a:rPr lang="en-US" dirty="0" err="1" smtClean="0">
                <a:latin typeface="Comic Sans MS" pitchFamily="66" charset="0"/>
              </a:rPr>
              <a:t>hal</a:t>
            </a:r>
            <a:r>
              <a:rPr lang="en-US" dirty="0" smtClean="0">
                <a:latin typeface="Comic Sans MS" pitchFamily="66" charset="0"/>
              </a:rPr>
              <a:t> </a:t>
            </a:r>
            <a:r>
              <a:rPr lang="en-US" dirty="0" err="1" smtClean="0">
                <a:latin typeface="Comic Sans MS" pitchFamily="66" charset="0"/>
              </a:rPr>
              <a:t>pengetikan</a:t>
            </a:r>
            <a:r>
              <a:rPr lang="en-US" dirty="0" smtClean="0">
                <a:latin typeface="Comic Sans MS" pitchFamily="66" charset="0"/>
              </a:rPr>
              <a:t>, </a:t>
            </a:r>
            <a:r>
              <a:rPr lang="en-US" dirty="0" err="1" smtClean="0">
                <a:latin typeface="Comic Sans MS" pitchFamily="66" charset="0"/>
              </a:rPr>
              <a:t>pemformatan</a:t>
            </a:r>
            <a:r>
              <a:rPr lang="en-US" dirty="0" smtClean="0">
                <a:latin typeface="Comic Sans MS" pitchFamily="66" charset="0"/>
              </a:rPr>
              <a:t>, </a:t>
            </a:r>
            <a:r>
              <a:rPr lang="en-US" dirty="0" err="1" smtClean="0">
                <a:latin typeface="Comic Sans MS" pitchFamily="66" charset="0"/>
              </a:rPr>
              <a:t>pencetakan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presentasi</a:t>
            </a:r>
            <a:r>
              <a:rPr lang="en-US" dirty="0" smtClean="0">
                <a:latin typeface="Comic Sans MS" pitchFamily="66" charset="0"/>
              </a:rPr>
              <a:t> </a:t>
            </a:r>
            <a:r>
              <a:rPr lang="en-US" dirty="0" err="1" smtClean="0">
                <a:latin typeface="Comic Sans MS" pitchFamily="66" charset="0"/>
              </a:rPr>
              <a:t>tampilan</a:t>
            </a:r>
            <a:r>
              <a:rPr lang="en-US" dirty="0" smtClean="0">
                <a:latin typeface="Comic Sans MS" pitchFamily="66" charset="0"/>
              </a:rPr>
              <a:t>.</a:t>
            </a:r>
          </a:p>
          <a:p>
            <a:pPr>
              <a:buNone/>
            </a:pPr>
            <a:endParaRPr lang="id-ID" dirty="0"/>
          </a:p>
        </p:txBody>
      </p:sp>
    </p:spTree>
  </p:cSld>
  <p:clrMapOvr>
    <a:masterClrMapping/>
  </p:clrMapOvr>
  <p:transition>
    <p:wedge/>
    <p:sndAc>
      <p:stSnd>
        <p:snd r:embed="rId2" name="applause.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id-ID" b="1" dirty="0" smtClean="0">
                <a:latin typeface="High Tower Text" pitchFamily="18" charset="0"/>
              </a:rPr>
              <a:t>Mencari dan Mengganti Teks</a:t>
            </a:r>
            <a:endParaRPr lang="id-ID" dirty="0">
              <a:latin typeface="High Tower Text" pitchFamily="18" charset="0"/>
            </a:endParaRPr>
          </a:p>
        </p:txBody>
      </p:sp>
      <p:sp>
        <p:nvSpPr>
          <p:cNvPr id="3" name="Content Placeholder 2"/>
          <p:cNvSpPr>
            <a:spLocks noGrp="1"/>
          </p:cNvSpPr>
          <p:nvPr>
            <p:ph idx="1"/>
          </p:nvPr>
        </p:nvSpPr>
        <p:spPr>
          <a:xfrm>
            <a:off x="457200" y="1571612"/>
            <a:ext cx="8229600" cy="4786346"/>
          </a:xfrm>
        </p:spPr>
        <p:txBody>
          <a:bodyPr>
            <a:normAutofit fontScale="85000" lnSpcReduction="10000"/>
          </a:bodyPr>
          <a:lstStyle/>
          <a:p>
            <a:pPr algn="just"/>
            <a:r>
              <a:rPr lang="id-ID" dirty="0" smtClean="0">
                <a:latin typeface="Comic Sans MS" pitchFamily="66" charset="0"/>
              </a:rPr>
              <a:t>Pada suatu dokumen yang besar tentu kita akan kesulitan untuk mencari suatu </a:t>
            </a:r>
            <a:r>
              <a:rPr lang="sv-SE" dirty="0" smtClean="0">
                <a:latin typeface="Comic Sans MS" pitchFamily="66" charset="0"/>
              </a:rPr>
              <a:t>kata tertentu atau mencari sambil mengganti kata/kalimat tersebut secara langsung.</a:t>
            </a:r>
            <a:r>
              <a:rPr lang="id-ID" dirty="0" smtClean="0">
                <a:latin typeface="Comic Sans MS" pitchFamily="66" charset="0"/>
              </a:rPr>
              <a:t> Anda jangan khawatir jika mengalami hal ini, karena untuk tujuan ini Word 2000 telah menyediakan dua fasilitas, yaitu ; Find dan Replace Find, digunakan untuk mencari suatu kata/kalimat tertentu berdasakan kriteria yang ditentukan. Untuk mengaktifkan fasilitas ini kita tinggal klik menu Edit lalu klik Find, maka akan keluar jendela find sbb;</a:t>
            </a:r>
            <a:endParaRPr lang="id-ID" dirty="0">
              <a:latin typeface="Comic Sans MS" pitchFamily="66"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428596" y="214291"/>
            <a:ext cx="8358245" cy="5929354"/>
          </a:xfrm>
          <a:prstGeom prst="rect">
            <a:avLst/>
          </a:prstGeom>
          <a:noFill/>
          <a:ln w="9525">
            <a:noFill/>
            <a:miter lim="800000"/>
            <a:headEnd/>
            <a:tailEnd/>
          </a:ln>
          <a:effectLst/>
        </p:spPr>
      </p:pic>
      <p:sp>
        <p:nvSpPr>
          <p:cNvPr id="5" name="Rectangle 4"/>
          <p:cNvSpPr/>
          <p:nvPr/>
        </p:nvSpPr>
        <p:spPr>
          <a:xfrm>
            <a:off x="3000364" y="6215082"/>
            <a:ext cx="3929090" cy="400110"/>
          </a:xfrm>
          <a:prstGeom prst="rect">
            <a:avLst/>
          </a:prstGeom>
        </p:spPr>
        <p:txBody>
          <a:bodyPr wrap="square">
            <a:spAutoFit/>
          </a:bodyPr>
          <a:lstStyle/>
          <a:p>
            <a:r>
              <a:rPr lang="id-ID" sz="2000" b="1" i="1" dirty="0" smtClean="0"/>
              <a:t>Gambar 2.10. Mencari Text</a:t>
            </a:r>
            <a:endParaRPr lang="id-ID" sz="2000" i="1" dirty="0"/>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lnSpcReduction="10000"/>
          </a:bodyPr>
          <a:lstStyle/>
          <a:p>
            <a:pPr algn="just">
              <a:lnSpc>
                <a:spcPct val="170000"/>
              </a:lnSpc>
              <a:buFont typeface="Wingdings" pitchFamily="2" charset="2"/>
              <a:buChar char="Ø"/>
            </a:pPr>
            <a:r>
              <a:rPr lang="id-ID" sz="2000" dirty="0" smtClean="0"/>
              <a:t>Keterangan :</a:t>
            </a:r>
          </a:p>
          <a:p>
            <a:pPr algn="just">
              <a:lnSpc>
                <a:spcPct val="170000"/>
              </a:lnSpc>
              <a:buNone/>
            </a:pPr>
            <a:r>
              <a:rPr lang="id-ID" sz="2000" dirty="0" smtClean="0"/>
              <a:t>1. Pada option Find what diisikan kata/kalimat yang akan di cari, misal ‘aku’</a:t>
            </a:r>
          </a:p>
          <a:p>
            <a:pPr algn="just">
              <a:lnSpc>
                <a:spcPct val="170000"/>
              </a:lnSpc>
              <a:buNone/>
            </a:pPr>
            <a:r>
              <a:rPr lang="id-ID" sz="2000" dirty="0" smtClean="0"/>
              <a:t>2. Pada Search Option kita dapat menentukan arah pencarian yaitu ;</a:t>
            </a:r>
          </a:p>
          <a:p>
            <a:pPr algn="just">
              <a:lnSpc>
                <a:spcPct val="170000"/>
              </a:lnSpc>
              <a:buNone/>
            </a:pPr>
            <a:r>
              <a:rPr lang="sv-SE" sz="2000" dirty="0" smtClean="0"/>
              <a:t>• All, mencari dari awal hingga akhir dokumen. (defaultnya ALL)</a:t>
            </a:r>
          </a:p>
          <a:p>
            <a:pPr algn="just">
              <a:lnSpc>
                <a:spcPct val="170000"/>
              </a:lnSpc>
              <a:buNone/>
            </a:pPr>
            <a:r>
              <a:rPr lang="id-ID" sz="2000" dirty="0" smtClean="0"/>
              <a:t>• Up, mencari keawal dokumen mulai dari posisi insertion point.</a:t>
            </a:r>
          </a:p>
          <a:p>
            <a:pPr algn="just">
              <a:lnSpc>
                <a:spcPct val="170000"/>
              </a:lnSpc>
              <a:buNone/>
            </a:pPr>
            <a:r>
              <a:rPr lang="id-ID" sz="2000" dirty="0" smtClean="0"/>
              <a:t>• Down, mencari keakhir dokumen mulai dari posisi insertion point.</a:t>
            </a:r>
          </a:p>
          <a:p>
            <a:pPr algn="just">
              <a:lnSpc>
                <a:spcPct val="170000"/>
              </a:lnSpc>
              <a:buNone/>
            </a:pPr>
            <a:r>
              <a:rPr lang="id-ID" sz="2000" dirty="0" smtClean="0"/>
              <a:t>3. Pada option Search:, terdapat 5 metode yaitu ;</a:t>
            </a:r>
          </a:p>
          <a:p>
            <a:pPr algn="just">
              <a:lnSpc>
                <a:spcPct val="170000"/>
              </a:lnSpc>
              <a:buNone/>
            </a:pPr>
            <a:r>
              <a:rPr lang="sv-SE" sz="2000" dirty="0" smtClean="0"/>
              <a:t>• Match case, mencari kata/kalimat yang betul-betul mirip dengan</a:t>
            </a:r>
          </a:p>
          <a:p>
            <a:pPr algn="just">
              <a:lnSpc>
                <a:spcPct val="170000"/>
              </a:lnSpc>
            </a:pPr>
            <a:r>
              <a:rPr lang="id-ID" sz="2000" dirty="0" smtClean="0"/>
              <a:t>kata/kalimat yang dicari.</a:t>
            </a:r>
          </a:p>
          <a:p>
            <a:pPr algn="just">
              <a:lnSpc>
                <a:spcPct val="170000"/>
              </a:lnSpc>
              <a:buNone/>
            </a:pPr>
            <a:r>
              <a:rPr lang="id-ID" sz="2000" dirty="0" smtClean="0"/>
              <a:t>• Find whole words only, mencari kata/kalimat tanpa memperhatikan huruf besar atau kecil.</a:t>
            </a:r>
            <a:endParaRPr lang="id-ID" sz="2000" dirty="0"/>
          </a:p>
        </p:txBody>
      </p:sp>
    </p:spTree>
  </p:cSld>
  <p:clrMapOvr>
    <a:masterClrMapping/>
  </p:clrMapOvr>
  <p:transition>
    <p:wheel spokes="3"/>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5786478"/>
          </a:xfrm>
        </p:spPr>
        <p:txBody>
          <a:bodyPr>
            <a:normAutofit fontScale="92500" lnSpcReduction="10000"/>
          </a:bodyPr>
          <a:lstStyle/>
          <a:p>
            <a:pPr algn="just">
              <a:buNone/>
            </a:pPr>
            <a:r>
              <a:rPr lang="sv-SE" dirty="0" smtClean="0"/>
              <a:t>• </a:t>
            </a:r>
            <a:r>
              <a:rPr lang="sv-SE" dirty="0" smtClean="0">
                <a:latin typeface="Vrinda" pitchFamily="34" charset="0"/>
                <a:ea typeface="Segoe UI" pitchFamily="34" charset="0"/>
                <a:cs typeface="Vrinda" pitchFamily="34" charset="0"/>
              </a:rPr>
              <a:t>Use wildcards, mencari kata/kalimat dengan menggunakan metode</a:t>
            </a:r>
            <a:r>
              <a:rPr lang="id-ID" dirty="0" smtClean="0">
                <a:latin typeface="Vrinda" pitchFamily="34" charset="0"/>
                <a:ea typeface="Segoe UI" pitchFamily="34" charset="0"/>
                <a:cs typeface="Vrinda" pitchFamily="34" charset="0"/>
              </a:rPr>
              <a:t> wildcards (?). Misalnya kita mancari tiga digit huruf yang awal ‘ak’ maka gunakan wildcards dengan cara ‘ak?’, maka seluruh kata yang terdiri dari </a:t>
            </a:r>
            <a:r>
              <a:rPr lang="sv-SE" dirty="0" smtClean="0">
                <a:latin typeface="Vrinda" pitchFamily="34" charset="0"/>
                <a:ea typeface="Segoe UI" pitchFamily="34" charset="0"/>
                <a:cs typeface="Vrinda" pitchFamily="34" charset="0"/>
              </a:rPr>
              <a:t>tiga karakter dengan huruf awalnya ‘ak’ akan ditemukannya. Metode</a:t>
            </a:r>
            <a:r>
              <a:rPr lang="id-ID" dirty="0" smtClean="0">
                <a:latin typeface="Vrinda" pitchFamily="34" charset="0"/>
                <a:ea typeface="Segoe UI" pitchFamily="34" charset="0"/>
                <a:cs typeface="Vrinda" pitchFamily="34" charset="0"/>
              </a:rPr>
              <a:t> pencarian ini memperhatikan huruf kecil dan besar. Maka kata ‘AKU’ tidak akan ditemukan dengan metode ini, karena menggunakan huruf besar sedangkan yang dicari adalah ‘aku?’ huruf kecil dengan digit ketiganya bebas.</a:t>
            </a:r>
          </a:p>
          <a:p>
            <a:pPr algn="just"/>
            <a:r>
              <a:rPr lang="id-ID" dirty="0" smtClean="0">
                <a:latin typeface="Vrinda" pitchFamily="34" charset="0"/>
                <a:ea typeface="Segoe UI" pitchFamily="34" charset="0"/>
                <a:cs typeface="Vrinda" pitchFamily="34" charset="0"/>
              </a:rPr>
              <a:t>Sounds like, mencari kata/kalimat yang mirip dan hampir mirip dengan </a:t>
            </a:r>
            <a:r>
              <a:rPr lang="fi-FI" dirty="0" smtClean="0">
                <a:latin typeface="Vrinda" pitchFamily="34" charset="0"/>
                <a:ea typeface="Segoe UI" pitchFamily="34" charset="0"/>
                <a:cs typeface="Vrinda" pitchFamily="34" charset="0"/>
              </a:rPr>
              <a:t>kata/kalimat yang dicari. Misalnya kita mencari kata ‘Aku’ maka kata</a:t>
            </a:r>
            <a:r>
              <a:rPr lang="id-ID" dirty="0" smtClean="0">
                <a:latin typeface="Vrinda" pitchFamily="34" charset="0"/>
                <a:ea typeface="Segoe UI" pitchFamily="34" charset="0"/>
                <a:cs typeface="Vrinda" pitchFamily="34" charset="0"/>
              </a:rPr>
              <a:t> ‘Ak’ juga akan ditemukannnya karena hampir mirip.</a:t>
            </a:r>
            <a:endParaRPr lang="id-ID" dirty="0">
              <a:latin typeface="Vrinda" pitchFamily="34" charset="0"/>
              <a:ea typeface="Segoe UI" pitchFamily="34" charset="0"/>
              <a:cs typeface="Vrinda" pitchFamily="34" charset="0"/>
            </a:endParaRPr>
          </a:p>
        </p:txBody>
      </p:sp>
    </p:spTree>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1B999"/>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4214818"/>
            <a:ext cx="8429684" cy="1714512"/>
          </a:xfrm>
          <a:prstGeom prst="rect">
            <a:avLst/>
          </a:prstGeom>
          <a:noFill/>
          <a:ln w="9525">
            <a:noFill/>
            <a:miter lim="800000"/>
            <a:headEnd/>
            <a:tailEnd/>
          </a:ln>
          <a:effectLst/>
        </p:spPr>
      </p:pic>
      <p:sp>
        <p:nvSpPr>
          <p:cNvPr id="6" name="Rectangle 5"/>
          <p:cNvSpPr/>
          <p:nvPr/>
        </p:nvSpPr>
        <p:spPr>
          <a:xfrm>
            <a:off x="714348" y="500042"/>
            <a:ext cx="8001056" cy="371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7" name="Rectangle 6"/>
          <p:cNvSpPr/>
          <p:nvPr/>
        </p:nvSpPr>
        <p:spPr>
          <a:xfrm>
            <a:off x="571472" y="571480"/>
            <a:ext cx="8286808" cy="3539430"/>
          </a:xfrm>
          <a:prstGeom prst="rect">
            <a:avLst/>
          </a:prstGeom>
        </p:spPr>
        <p:txBody>
          <a:bodyPr wrap="square">
            <a:spAutoFit/>
          </a:bodyPr>
          <a:lstStyle/>
          <a:p>
            <a:pPr algn="just"/>
            <a:r>
              <a:rPr lang="id-ID" sz="2800" dirty="0" smtClean="0"/>
              <a:t>• Find all words forms, mencari seluruh kata/kalimat yang mempunyai</a:t>
            </a:r>
          </a:p>
          <a:p>
            <a:pPr algn="just"/>
            <a:r>
              <a:rPr lang="id-ID" sz="2800" dirty="0" smtClean="0"/>
              <a:t>bentuk/format yang sama.</a:t>
            </a:r>
          </a:p>
          <a:p>
            <a:pPr algn="just"/>
            <a:r>
              <a:rPr lang="id-ID" sz="2800" dirty="0" smtClean="0"/>
              <a:t>4. Setelah menentukan metode pencariannya, maka kliklah Find Next untuk</a:t>
            </a:r>
          </a:p>
          <a:p>
            <a:pPr algn="just"/>
            <a:r>
              <a:rPr lang="id-ID" sz="2800" dirty="0" smtClean="0"/>
              <a:t>memprosesnya.</a:t>
            </a:r>
          </a:p>
          <a:p>
            <a:pPr algn="just"/>
            <a:r>
              <a:rPr lang="id-ID" sz="2800" dirty="0" smtClean="0"/>
              <a:t>5. Jika pencarian selesai, maka akan muncul kotak pesan, Gambar 2.11.</a:t>
            </a:r>
            <a:endParaRPr lang="id-ID" sz="2800" dirty="0"/>
          </a:p>
        </p:txBody>
      </p:sp>
      <p:sp>
        <p:nvSpPr>
          <p:cNvPr id="8" name="Rectangle 7"/>
          <p:cNvSpPr/>
          <p:nvPr/>
        </p:nvSpPr>
        <p:spPr>
          <a:xfrm>
            <a:off x="2928926" y="6143644"/>
            <a:ext cx="3612256" cy="400110"/>
          </a:xfrm>
          <a:prstGeom prst="rect">
            <a:avLst/>
          </a:prstGeom>
        </p:spPr>
        <p:txBody>
          <a:bodyPr wrap="square">
            <a:spAutoFit/>
          </a:bodyPr>
          <a:lstStyle/>
          <a:p>
            <a:r>
              <a:rPr lang="id-ID" sz="2000" b="1" dirty="0" smtClean="0"/>
              <a:t>Gambar 2.11. Pencarian Selesai</a:t>
            </a:r>
            <a:endParaRPr lang="id-ID"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71546"/>
            <a:ext cx="8229600" cy="4286279"/>
          </a:xfrm>
        </p:spPr>
        <p:txBody>
          <a:bodyPr>
            <a:normAutofit fontScale="92500"/>
          </a:bodyPr>
          <a:lstStyle/>
          <a:p>
            <a:pPr algn="just"/>
            <a:r>
              <a:rPr lang="id-ID" dirty="0" smtClean="0"/>
              <a:t>6. Klik OK untuk menutup kotak dialog tersebut.</a:t>
            </a:r>
          </a:p>
          <a:p>
            <a:pPr algn="just">
              <a:buNone/>
            </a:pPr>
            <a:r>
              <a:rPr lang="id-ID" dirty="0" smtClean="0"/>
              <a:t>• Replace, adalah suatu proses pencarian teks dengan cara langsung </a:t>
            </a:r>
            <a:r>
              <a:rPr lang="sv-SE" dirty="0" smtClean="0"/>
              <a:t>menggantikan kata/kalimat yang dicari dengan kata/kalimat yang ditentukan.</a:t>
            </a:r>
          </a:p>
          <a:p>
            <a:pPr algn="just">
              <a:buNone/>
            </a:pPr>
            <a:r>
              <a:rPr lang="id-ID" dirty="0" smtClean="0"/>
              <a:t>Untuk menggunakan fasilitas, ikutilah langkah-langkah berikut ;</a:t>
            </a:r>
          </a:p>
          <a:p>
            <a:pPr algn="just">
              <a:buNone/>
            </a:pPr>
            <a:r>
              <a:rPr lang="id-ID" dirty="0" smtClean="0"/>
              <a:t>1. Klik menu Edit, lalu Klik Replace</a:t>
            </a:r>
          </a:p>
          <a:p>
            <a:pPr algn="just">
              <a:buNone/>
            </a:pPr>
            <a:r>
              <a:rPr lang="sv-SE" dirty="0" smtClean="0"/>
              <a:t>2. Maka akan tampil jendela replace, Gambar 2.12.</a:t>
            </a:r>
            <a:endParaRPr lang="id-ID"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285720" y="285728"/>
            <a:ext cx="8643998" cy="5857916"/>
          </a:xfrm>
          <a:prstGeom prst="rect">
            <a:avLst/>
          </a:prstGeom>
          <a:noFill/>
          <a:ln w="9525">
            <a:noFill/>
            <a:miter lim="800000"/>
            <a:headEnd/>
            <a:tailEnd/>
          </a:ln>
          <a:effectLst/>
        </p:spPr>
      </p:pic>
      <p:sp>
        <p:nvSpPr>
          <p:cNvPr id="5" name="Rectangle 4"/>
          <p:cNvSpPr/>
          <p:nvPr/>
        </p:nvSpPr>
        <p:spPr>
          <a:xfrm>
            <a:off x="3214678" y="6286520"/>
            <a:ext cx="3344121" cy="400110"/>
          </a:xfrm>
          <a:prstGeom prst="rect">
            <a:avLst/>
          </a:prstGeom>
        </p:spPr>
        <p:txBody>
          <a:bodyPr wrap="none">
            <a:spAutoFit/>
          </a:bodyPr>
          <a:lstStyle/>
          <a:p>
            <a:r>
              <a:rPr lang="id-ID" sz="2000" b="1" dirty="0" smtClean="0"/>
              <a:t>Gambar 2.12. Mengganti Teks</a:t>
            </a:r>
            <a:endParaRPr lang="id-ID" sz="2000" dirty="0"/>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lgn="just">
              <a:buNone/>
            </a:pPr>
            <a:r>
              <a:rPr lang="id-ID" dirty="0" smtClean="0">
                <a:latin typeface="Gabriola" pitchFamily="82" charset="0"/>
              </a:rPr>
              <a:t>3. Pada option Find what kita ketikkan kata/kalimat yang dicari dan diganti. Misalnya kita mencari kata ‘AKU’ dan ganti dengan ‘MY’, maka Ketikkan ‘AKU’ pada option ini.</a:t>
            </a:r>
          </a:p>
          <a:p>
            <a:pPr algn="just">
              <a:buNone/>
            </a:pPr>
            <a:r>
              <a:rPr lang="id-ID" dirty="0" smtClean="0">
                <a:latin typeface="Gabriola" pitchFamily="82" charset="0"/>
              </a:rPr>
              <a:t>4. Option Replace with diisi dengan kata/kalimat pengganti. Pada contoh diatas kita isi dengan ‘MY’</a:t>
            </a:r>
          </a:p>
          <a:p>
            <a:pPr algn="just">
              <a:buNone/>
            </a:pPr>
            <a:r>
              <a:rPr lang="id-ID" dirty="0" smtClean="0">
                <a:latin typeface="Gabriola" pitchFamily="82" charset="0"/>
              </a:rPr>
              <a:t>5. Klik Replace untuk mengganti satu persatu, atau klik Replace All untuk </a:t>
            </a:r>
            <a:r>
              <a:rPr lang="sv-SE" dirty="0" smtClean="0">
                <a:latin typeface="Gabriola" pitchFamily="82" charset="0"/>
              </a:rPr>
              <a:t>mengganti secara keseluruhan dan klik Find Next untuk mencari kata</a:t>
            </a:r>
            <a:r>
              <a:rPr lang="id-ID" dirty="0" smtClean="0">
                <a:latin typeface="Gabriola" pitchFamily="82" charset="0"/>
              </a:rPr>
              <a:t>  berikutnya.</a:t>
            </a:r>
          </a:p>
          <a:p>
            <a:pPr algn="just">
              <a:buNone/>
            </a:pPr>
            <a:r>
              <a:rPr lang="id-ID" dirty="0" smtClean="0">
                <a:latin typeface="Gabriola" pitchFamily="82" charset="0"/>
              </a:rPr>
              <a:t>6. Sedangkan option lainnya sama dengan yang dijelaskan pada bagian Find diatas.</a:t>
            </a:r>
            <a:endParaRPr lang="id-ID" dirty="0">
              <a:latin typeface="Gabriola" pitchFamily="8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normAutofit fontScale="90000"/>
          </a:bodyPr>
          <a:lstStyle/>
          <a:p>
            <a:r>
              <a:rPr lang="id-ID" b="1" dirty="0" smtClean="0">
                <a:latin typeface="MingLiU_HKSCS" pitchFamily="18" charset="-120"/>
                <a:ea typeface="MingLiU_HKSCS" pitchFamily="18" charset="-120"/>
              </a:rPr>
              <a:t>Menyimpan Dokumen</a:t>
            </a:r>
            <a:endParaRPr lang="id-ID" dirty="0">
              <a:latin typeface="MingLiU_HKSCS" pitchFamily="18" charset="-120"/>
              <a:ea typeface="MingLiU_HKSCS" pitchFamily="18" charset="-120"/>
            </a:endParaRPr>
          </a:p>
        </p:txBody>
      </p:sp>
      <p:sp>
        <p:nvSpPr>
          <p:cNvPr id="3" name="Content Placeholder 2"/>
          <p:cNvSpPr>
            <a:spLocks noGrp="1"/>
          </p:cNvSpPr>
          <p:nvPr>
            <p:ph idx="1"/>
          </p:nvPr>
        </p:nvSpPr>
        <p:spPr>
          <a:xfrm>
            <a:off x="571472" y="714356"/>
            <a:ext cx="8229600" cy="1571636"/>
          </a:xfrm>
        </p:spPr>
        <p:txBody>
          <a:bodyPr>
            <a:normAutofit fontScale="70000" lnSpcReduction="20000"/>
          </a:bodyPr>
          <a:lstStyle/>
          <a:p>
            <a:pPr algn="just"/>
            <a:r>
              <a:rPr lang="id-ID" dirty="0" smtClean="0">
                <a:latin typeface="Footlight MT Light" pitchFamily="18" charset="0"/>
                <a:ea typeface="MingLiU_HKSCS" pitchFamily="18" charset="-120"/>
              </a:rPr>
              <a:t>Lembar kerja (document) yang kita buat dapat disimpan pada harddisk atau </a:t>
            </a:r>
            <a:r>
              <a:rPr lang="sv-SE" dirty="0" smtClean="0">
                <a:latin typeface="Footlight MT Light" pitchFamily="18" charset="0"/>
                <a:ea typeface="MingLiU_HKSCS" pitchFamily="18" charset="-120"/>
              </a:rPr>
              <a:t>disket dengan cara sebagai berikut ;</a:t>
            </a:r>
          </a:p>
          <a:p>
            <a:pPr algn="just">
              <a:buNone/>
            </a:pPr>
            <a:r>
              <a:rPr lang="id-ID" dirty="0" smtClean="0">
                <a:latin typeface="Footlight MT Light" pitchFamily="18" charset="0"/>
                <a:ea typeface="MingLiU_HKSCS" pitchFamily="18" charset="-120"/>
              </a:rPr>
              <a:t>1. Pilih dan klik menu File, Save atau tekan Ctrl+S. Jika Anda menyimpan document tersebut untuk pertama kali, kotak dialog Save As akan ditampilkan seperti Gambar 2.13.</a:t>
            </a:r>
            <a:endParaRPr lang="id-ID" dirty="0">
              <a:latin typeface="Footlight MT Light" pitchFamily="18" charset="0"/>
              <a:ea typeface="MingLiU_HKSCS" pitchFamily="18" charset="-120"/>
            </a:endParaRPr>
          </a:p>
        </p:txBody>
      </p:sp>
      <p:pic>
        <p:nvPicPr>
          <p:cNvPr id="4098" name="Picture 2"/>
          <p:cNvPicPr>
            <a:picLocks noChangeAspect="1" noChangeArrowheads="1"/>
          </p:cNvPicPr>
          <p:nvPr/>
        </p:nvPicPr>
        <p:blipFill>
          <a:blip r:embed="rId2"/>
          <a:srcRect/>
          <a:stretch>
            <a:fillRect/>
          </a:stretch>
        </p:blipFill>
        <p:spPr bwMode="auto">
          <a:xfrm>
            <a:off x="0" y="2285992"/>
            <a:ext cx="9144000" cy="4071966"/>
          </a:xfrm>
          <a:prstGeom prst="rect">
            <a:avLst/>
          </a:prstGeom>
          <a:noFill/>
          <a:ln w="9525">
            <a:noFill/>
            <a:miter lim="800000"/>
            <a:headEnd/>
            <a:tailEnd/>
          </a:ln>
          <a:effectLst/>
        </p:spPr>
      </p:pic>
      <p:sp>
        <p:nvSpPr>
          <p:cNvPr id="5" name="Rectangle 4"/>
          <p:cNvSpPr/>
          <p:nvPr/>
        </p:nvSpPr>
        <p:spPr>
          <a:xfrm>
            <a:off x="2928926" y="6357958"/>
            <a:ext cx="3929090" cy="400110"/>
          </a:xfrm>
          <a:prstGeom prst="rect">
            <a:avLst/>
          </a:prstGeom>
        </p:spPr>
        <p:txBody>
          <a:bodyPr wrap="square">
            <a:spAutoFit/>
          </a:bodyPr>
          <a:lstStyle/>
          <a:p>
            <a:r>
              <a:rPr lang="id-ID" sz="2000" b="1" dirty="0" smtClean="0"/>
              <a:t>Gambar 2.13. kotak dialog Save As</a:t>
            </a:r>
            <a:endParaRPr lang="id-ID"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572164"/>
          </a:xfrm>
        </p:spPr>
        <p:txBody>
          <a:bodyPr>
            <a:normAutofit fontScale="77500" lnSpcReduction="20000"/>
          </a:bodyPr>
          <a:lstStyle/>
          <a:p>
            <a:pPr algn="just">
              <a:buNone/>
            </a:pPr>
            <a:r>
              <a:rPr lang="id-ID" dirty="0" smtClean="0">
                <a:solidFill>
                  <a:srgbClr val="FF0000"/>
                </a:solidFill>
                <a:latin typeface="Traditional Arabic" pitchFamily="18" charset="-78"/>
                <a:cs typeface="Traditional Arabic" pitchFamily="18" charset="-78"/>
              </a:rPr>
              <a:t>2. Pada tombol daftar pilihan Save in, pilih dan klik drive atau folder yang diinginkan.</a:t>
            </a:r>
          </a:p>
          <a:p>
            <a:pPr algn="just">
              <a:buNone/>
            </a:pPr>
            <a:r>
              <a:rPr lang="id-ID" dirty="0" smtClean="0">
                <a:solidFill>
                  <a:srgbClr val="FF0000"/>
                </a:solidFill>
                <a:latin typeface="Traditional Arabic" pitchFamily="18" charset="-78"/>
                <a:cs typeface="Traditional Arabic" pitchFamily="18" charset="-78"/>
              </a:rPr>
              <a:t>3. Pada kotak isian File name, ketikkan nama file yang Anda inginkan.</a:t>
            </a:r>
          </a:p>
          <a:p>
            <a:pPr algn="just">
              <a:buNone/>
            </a:pPr>
            <a:r>
              <a:rPr lang="id-ID" dirty="0" smtClean="0">
                <a:solidFill>
                  <a:srgbClr val="FF0000"/>
                </a:solidFill>
                <a:latin typeface="Traditional Arabic" pitchFamily="18" charset="-78"/>
                <a:cs typeface="Traditional Arabic" pitchFamily="18" charset="-78"/>
              </a:rPr>
              <a:t>4. Klik tombol perintah Save untuk memproses penyimpanannya.</a:t>
            </a:r>
          </a:p>
          <a:p>
            <a:pPr algn="just">
              <a:buFont typeface="Wingdings" pitchFamily="2" charset="2"/>
              <a:buChar char="ü"/>
            </a:pPr>
            <a:r>
              <a:rPr lang="id-ID" dirty="0" smtClean="0">
                <a:solidFill>
                  <a:srgbClr val="FF0000"/>
                </a:solidFill>
                <a:latin typeface="Traditional Arabic" pitchFamily="18" charset="-78"/>
                <a:cs typeface="Traditional Arabic" pitchFamily="18" charset="-78"/>
              </a:rPr>
              <a:t>Catatan ;</a:t>
            </a:r>
          </a:p>
          <a:p>
            <a:pPr algn="just">
              <a:buNone/>
            </a:pPr>
            <a:r>
              <a:rPr lang="de-DE" dirty="0" smtClean="0">
                <a:solidFill>
                  <a:srgbClr val="FF0000"/>
                </a:solidFill>
                <a:latin typeface="Traditional Arabic" pitchFamily="18" charset="-78"/>
                <a:cs typeface="Traditional Arabic" pitchFamily="18" charset="-78"/>
              </a:rPr>
              <a:t>1. Dibawah pilihan Save in terdapat icon-icon alamat yang sering digunakan</a:t>
            </a:r>
            <a:r>
              <a:rPr lang="id-ID" dirty="0" smtClean="0">
                <a:solidFill>
                  <a:srgbClr val="FF0000"/>
                </a:solidFill>
                <a:latin typeface="Traditional Arabic" pitchFamily="18" charset="-78"/>
                <a:cs typeface="Traditional Arabic" pitchFamily="18" charset="-78"/>
              </a:rPr>
              <a:t> untuk menyimpan data. Anda dapat langsung meng-klik icon tersebut jika Anda ingin menyimpan data pada icon tersebut.</a:t>
            </a:r>
          </a:p>
          <a:p>
            <a:pPr algn="just">
              <a:buNone/>
            </a:pPr>
            <a:r>
              <a:rPr lang="id-ID" dirty="0" smtClean="0">
                <a:solidFill>
                  <a:srgbClr val="FF0000"/>
                </a:solidFill>
                <a:latin typeface="Traditional Arabic" pitchFamily="18" charset="-78"/>
                <a:cs typeface="Traditional Arabic" pitchFamily="18" charset="-78"/>
              </a:rPr>
              <a:t>2. Jika diperlukan Anda juga dapat memilih jenis dan bentuk format penyimpanan file pada tombol daftar pilihan Save as type. Disamping cara di atas, kita juga dapat menyimpan dokumen dengan langsung meng-klik icon save (gambar disket) yang terdapat pada toolbar standar.</a:t>
            </a:r>
            <a:endParaRPr lang="id-ID" dirty="0">
              <a:solidFill>
                <a:srgbClr val="FF0000"/>
              </a:solidFill>
              <a:latin typeface="Traditional Arabic" pitchFamily="18" charset="-78"/>
              <a:cs typeface="Traditional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285884"/>
          </a:xfrm>
        </p:spPr>
        <p:txBody>
          <a:bodyPr>
            <a:normAutofit fontScale="90000"/>
          </a:bodyPr>
          <a:lstStyle/>
          <a:p>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en-US" dirty="0" smtClean="0">
                <a:latin typeface="PMingLiU-ExtB" pitchFamily="18" charset="-120"/>
                <a:ea typeface="PMingLiU-ExtB" pitchFamily="18" charset="-120"/>
              </a:rPr>
              <a:t>MICROSOF</a:t>
            </a:r>
            <a:r>
              <a:rPr lang="id-ID" dirty="0" smtClean="0">
                <a:latin typeface="PMingLiU-ExtB" pitchFamily="18" charset="-120"/>
                <a:ea typeface="PMingLiU-ExtB" pitchFamily="18" charset="-120"/>
              </a:rPr>
              <a:t> </a:t>
            </a:r>
            <a:r>
              <a:rPr lang="en-US" dirty="0" smtClean="0">
                <a:latin typeface="PMingLiU-ExtB" pitchFamily="18" charset="-120"/>
                <a:ea typeface="PMingLiU-ExtB" pitchFamily="18" charset="-120"/>
              </a:rPr>
              <a:t>WOR</a:t>
            </a:r>
            <a:r>
              <a:rPr lang="id-ID" dirty="0" smtClean="0">
                <a:latin typeface="PMingLiU-ExtB" pitchFamily="18" charset="-120"/>
                <a:ea typeface="PMingLiU-ExtB" pitchFamily="18" charset="-120"/>
              </a:rPr>
              <a:t>D</a:t>
            </a:r>
            <a:br>
              <a:rPr lang="id-ID" dirty="0" smtClean="0">
                <a:latin typeface="PMingLiU-ExtB" pitchFamily="18" charset="-120"/>
                <a:ea typeface="PMingLiU-ExtB" pitchFamily="18" charset="-120"/>
              </a:rPr>
            </a:br>
            <a:endParaRPr lang="id-ID" dirty="0">
              <a:latin typeface="PMingLiU-ExtB" pitchFamily="18" charset="-120"/>
              <a:ea typeface="PMingLiU-ExtB" pitchFamily="18" charset="-120"/>
            </a:endParaRPr>
          </a:p>
        </p:txBody>
      </p:sp>
      <p:sp>
        <p:nvSpPr>
          <p:cNvPr id="3" name="Content Placeholder 2"/>
          <p:cNvSpPr>
            <a:spLocks noGrp="1"/>
          </p:cNvSpPr>
          <p:nvPr>
            <p:ph idx="1"/>
          </p:nvPr>
        </p:nvSpPr>
        <p:spPr/>
        <p:txBody>
          <a:bodyPr>
            <a:normAutofit/>
          </a:bodyPr>
          <a:lstStyle/>
          <a:p>
            <a:pPr marL="571500" indent="-571500" algn="just">
              <a:buNone/>
            </a:pPr>
            <a:r>
              <a:rPr lang="id-ID" sz="3600" b="1" dirty="0" smtClean="0">
                <a:latin typeface="Comic Sans MS" pitchFamily="66" charset="0"/>
              </a:rPr>
              <a:t>Mengenal Microsoft Word</a:t>
            </a:r>
          </a:p>
          <a:p>
            <a:pPr marL="571500" indent="-571500" algn="just"/>
            <a:endParaRPr lang="id-ID" b="1" dirty="0" smtClean="0">
              <a:latin typeface="Harrington" pitchFamily="82" charset="0"/>
            </a:endParaRPr>
          </a:p>
          <a:p>
            <a:pPr algn="just">
              <a:buFont typeface="Wingdings" pitchFamily="2" charset="2"/>
              <a:buChar char="Ø"/>
            </a:pPr>
            <a:r>
              <a:rPr lang="id-ID" dirty="0" smtClean="0">
                <a:latin typeface="Harrington" pitchFamily="82" charset="0"/>
              </a:rPr>
              <a:t>   </a:t>
            </a:r>
            <a:r>
              <a:rPr lang="nn-NO" dirty="0" smtClean="0">
                <a:latin typeface="Harrington" pitchFamily="82" charset="0"/>
                <a:ea typeface="Batang" pitchFamily="18" charset="-127"/>
              </a:rPr>
              <a:t>Microsoft Word (MS Word) merupakan program untuk mengolah kata. Program</a:t>
            </a:r>
            <a:r>
              <a:rPr lang="id-ID" dirty="0" smtClean="0">
                <a:latin typeface="Harrington" pitchFamily="82" charset="0"/>
                <a:ea typeface="Batang" pitchFamily="18" charset="-127"/>
              </a:rPr>
              <a:t> ini bisa digunakan untuk menulis dokumen misalnya karya tulis, skripsi, novel, dan sebagainya. Selain menulis dokumen, MS Word juga dapat digunakan untuk bekerja dengan tabel, menulis teks dengan kreasi, menyisipkan gambar, maupun yang lainnya.</a:t>
            </a:r>
          </a:p>
          <a:p>
            <a:pPr>
              <a:buNone/>
            </a:pPr>
            <a:endParaRPr lang="id-ID" dirty="0"/>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b="1" dirty="0" smtClean="0">
                <a:latin typeface="Footlight MT Light" pitchFamily="18" charset="0"/>
              </a:rPr>
              <a:t>Membuka Dokumen Lama</a:t>
            </a:r>
            <a:endParaRPr lang="id-ID" dirty="0">
              <a:latin typeface="Footlight MT Light" pitchFamily="18" charset="0"/>
            </a:endParaRPr>
          </a:p>
        </p:txBody>
      </p:sp>
      <p:sp>
        <p:nvSpPr>
          <p:cNvPr id="3" name="Content Placeholder 2"/>
          <p:cNvSpPr>
            <a:spLocks noGrp="1"/>
          </p:cNvSpPr>
          <p:nvPr>
            <p:ph idx="1"/>
          </p:nvPr>
        </p:nvSpPr>
        <p:spPr>
          <a:xfrm>
            <a:off x="500034" y="1142984"/>
            <a:ext cx="8229600" cy="5143536"/>
          </a:xfrm>
        </p:spPr>
        <p:txBody>
          <a:bodyPr>
            <a:normAutofit fontScale="92500" lnSpcReduction="20000"/>
          </a:bodyPr>
          <a:lstStyle/>
          <a:p>
            <a:pPr algn="just">
              <a:buFont typeface="Courier New" pitchFamily="49" charset="0"/>
              <a:buChar char="o"/>
            </a:pPr>
            <a:r>
              <a:rPr lang="id-ID" dirty="0" smtClean="0"/>
              <a:t>Banyak cara yang dapat kita gunakan untuk membuka kembali dokumen lama (yang pernah disimpan).</a:t>
            </a:r>
          </a:p>
          <a:p>
            <a:pPr algn="just">
              <a:buNone/>
            </a:pPr>
            <a:r>
              <a:rPr lang="id-ID" dirty="0" smtClean="0"/>
              <a:t>1. Menggunakan Menu File-Open Dilakukan dengan cara meng-klik menu File lalu pilih dan klik Open.</a:t>
            </a:r>
          </a:p>
          <a:p>
            <a:pPr algn="just">
              <a:buNone/>
            </a:pPr>
            <a:r>
              <a:rPr lang="id-ID" dirty="0" smtClean="0"/>
              <a:t>2.  Menggunakan Icon Open       </a:t>
            </a:r>
            <a:r>
              <a:rPr lang="nn-NO" dirty="0" smtClean="0"/>
              <a:t>Dengan cara meng-klik icon open dengan gambar</a:t>
            </a:r>
          </a:p>
          <a:p>
            <a:pPr algn="just">
              <a:buNone/>
            </a:pPr>
            <a:r>
              <a:rPr lang="id-ID" dirty="0" smtClean="0"/>
              <a:t>3. Menggunakan Menu Documents Cara ini dilakukan dengan meng-klik tombol Start yang ada ditaskbar, pilih menu Documents, maka akan muncul sejumlah nama file yang pernah kita buka. Klik nama file yang akan kita buka tersebut.</a:t>
            </a:r>
            <a:endParaRPr lang="id-ID" dirty="0"/>
          </a:p>
        </p:txBody>
      </p:sp>
      <p:pic>
        <p:nvPicPr>
          <p:cNvPr id="5123" name="Picture 3"/>
          <p:cNvPicPr>
            <a:picLocks noChangeAspect="1" noChangeArrowheads="1"/>
          </p:cNvPicPr>
          <p:nvPr/>
        </p:nvPicPr>
        <p:blipFill>
          <a:blip r:embed="rId2"/>
          <a:srcRect/>
          <a:stretch>
            <a:fillRect/>
          </a:stretch>
        </p:blipFill>
        <p:spPr bwMode="auto">
          <a:xfrm>
            <a:off x="6357950" y="3429000"/>
            <a:ext cx="428628" cy="34018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857256"/>
          </a:xfrm>
        </p:spPr>
        <p:txBody>
          <a:bodyPr>
            <a:normAutofit fontScale="90000"/>
          </a:bodyPr>
          <a:lstStyle/>
          <a:p>
            <a:pPr algn="ctr"/>
            <a:r>
              <a:rPr lang="id-ID" sz="3200" b="1" dirty="0" smtClean="0">
                <a:solidFill>
                  <a:srgbClr val="FF0000"/>
                </a:solidFill>
                <a:latin typeface="MingLiU_HKSCS" pitchFamily="18" charset="-120"/>
                <a:ea typeface="MingLiU_HKSCS" pitchFamily="18" charset="-120"/>
              </a:rPr>
              <a:t>Pengaturan Halaman Dokumen (Page Set-Up)</a:t>
            </a:r>
            <a:endParaRPr lang="id-ID" sz="3200" dirty="0">
              <a:solidFill>
                <a:srgbClr val="FF0000"/>
              </a:solidFill>
              <a:latin typeface="MingLiU_HKSCS" pitchFamily="18" charset="-120"/>
              <a:ea typeface="MingLiU_HKSCS" pitchFamily="18" charset="-120"/>
            </a:endParaRPr>
          </a:p>
        </p:txBody>
      </p:sp>
      <p:sp>
        <p:nvSpPr>
          <p:cNvPr id="3" name="Content Placeholder 2"/>
          <p:cNvSpPr>
            <a:spLocks noGrp="1"/>
          </p:cNvSpPr>
          <p:nvPr>
            <p:ph idx="1"/>
          </p:nvPr>
        </p:nvSpPr>
        <p:spPr>
          <a:xfrm>
            <a:off x="357158" y="1428736"/>
            <a:ext cx="8229600" cy="4768865"/>
          </a:xfrm>
        </p:spPr>
        <p:txBody>
          <a:bodyPr>
            <a:normAutofit fontScale="92500"/>
          </a:bodyPr>
          <a:lstStyle/>
          <a:p>
            <a:pPr algn="just"/>
            <a:r>
              <a:rPr lang="id-ID" dirty="0" smtClean="0">
                <a:solidFill>
                  <a:schemeClr val="tx2">
                    <a:lumMod val="60000"/>
                    <a:lumOff val="40000"/>
                  </a:schemeClr>
                </a:solidFill>
              </a:rPr>
              <a:t>Agar dokumen yang kita kerjakan dapat dicetak sesuai dengan yang kita </a:t>
            </a:r>
            <a:r>
              <a:rPr lang="sv-SE" dirty="0" smtClean="0">
                <a:solidFill>
                  <a:schemeClr val="tx2">
                    <a:lumMod val="60000"/>
                    <a:lumOff val="40000"/>
                  </a:schemeClr>
                </a:solidFill>
              </a:rPr>
              <a:t>inginkan, maka mutlak diperlukan pengetahuan tentang tata cara pengaturan</a:t>
            </a:r>
            <a:r>
              <a:rPr lang="id-ID" dirty="0" smtClean="0">
                <a:solidFill>
                  <a:schemeClr val="tx2">
                    <a:lumMod val="60000"/>
                    <a:lumOff val="40000"/>
                  </a:schemeClr>
                </a:solidFill>
              </a:rPr>
              <a:t> </a:t>
            </a:r>
            <a:r>
              <a:rPr lang="fi-FI" dirty="0" smtClean="0">
                <a:solidFill>
                  <a:schemeClr val="tx2">
                    <a:lumMod val="60000"/>
                    <a:lumOff val="40000"/>
                  </a:schemeClr>
                </a:solidFill>
              </a:rPr>
              <a:t>dokumen ini. Apa saja yang dapat kita lakukan terhadap pengaturan halaman</a:t>
            </a:r>
            <a:r>
              <a:rPr lang="id-ID" dirty="0" smtClean="0">
                <a:solidFill>
                  <a:schemeClr val="tx2">
                    <a:lumMod val="60000"/>
                    <a:lumOff val="40000"/>
                  </a:schemeClr>
                </a:solidFill>
              </a:rPr>
              <a:t> </a:t>
            </a:r>
            <a:r>
              <a:rPr lang="fi-FI" dirty="0" smtClean="0">
                <a:solidFill>
                  <a:schemeClr val="tx2">
                    <a:lumMod val="60000"/>
                    <a:lumOff val="40000"/>
                  </a:schemeClr>
                </a:solidFill>
              </a:rPr>
              <a:t>dokumen ini ?. Untuk menjawabnya, mari kita lakukan sbb;</a:t>
            </a:r>
            <a:endParaRPr lang="id-ID" dirty="0" smtClean="0">
              <a:solidFill>
                <a:schemeClr val="tx2">
                  <a:lumMod val="60000"/>
                  <a:lumOff val="40000"/>
                </a:schemeClr>
              </a:solidFill>
            </a:endParaRPr>
          </a:p>
          <a:p>
            <a:pPr algn="just">
              <a:buNone/>
            </a:pPr>
            <a:r>
              <a:rPr lang="id-ID" dirty="0" smtClean="0">
                <a:solidFill>
                  <a:schemeClr val="tx2">
                    <a:lumMod val="60000"/>
                    <a:lumOff val="40000"/>
                  </a:schemeClr>
                </a:solidFill>
              </a:rPr>
              <a:t>1. Klik menu File, lalu pilih dan klik menu Page Setup.</a:t>
            </a:r>
          </a:p>
          <a:p>
            <a:pPr algn="just">
              <a:buNone/>
            </a:pPr>
            <a:r>
              <a:rPr lang="id-ID" dirty="0" smtClean="0">
                <a:solidFill>
                  <a:schemeClr val="tx2">
                    <a:lumMod val="60000"/>
                    <a:lumOff val="40000"/>
                  </a:schemeClr>
                </a:solidFill>
              </a:rPr>
              <a:t>2. Tunggu sampai muncul kotak dialog Page Setup seperti Gambar 2.14.</a:t>
            </a:r>
            <a:endParaRPr lang="id-ID" dirty="0">
              <a:solidFill>
                <a:schemeClr val="tx2">
                  <a:lumMod val="60000"/>
                  <a:lumOff val="4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214282" y="357166"/>
            <a:ext cx="8715435" cy="5786478"/>
          </a:xfrm>
          <a:prstGeom prst="rect">
            <a:avLst/>
          </a:prstGeom>
          <a:noFill/>
          <a:ln w="9525">
            <a:noFill/>
            <a:miter lim="800000"/>
            <a:headEnd/>
            <a:tailEnd/>
          </a:ln>
          <a:effectLst/>
        </p:spPr>
      </p:pic>
      <p:sp>
        <p:nvSpPr>
          <p:cNvPr id="5" name="Rectangle 4"/>
          <p:cNvSpPr/>
          <p:nvPr/>
        </p:nvSpPr>
        <p:spPr>
          <a:xfrm>
            <a:off x="1785918" y="6215082"/>
            <a:ext cx="5214974" cy="369332"/>
          </a:xfrm>
          <a:prstGeom prst="rect">
            <a:avLst/>
          </a:prstGeom>
        </p:spPr>
        <p:txBody>
          <a:bodyPr wrap="square">
            <a:spAutoFit/>
          </a:bodyPr>
          <a:lstStyle/>
          <a:p>
            <a:r>
              <a:rPr lang="id-ID" b="1" dirty="0" smtClean="0"/>
              <a:t>Gambar 2.14. kotak dialog Page Setup</a:t>
            </a:r>
            <a:endParaRPr lang="id-ID"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5"/>
            <a:ext cx="8229600" cy="4714909"/>
          </a:xfrm>
        </p:spPr>
        <p:txBody>
          <a:bodyPr>
            <a:normAutofit lnSpcReduction="10000"/>
          </a:bodyPr>
          <a:lstStyle/>
          <a:p>
            <a:pPr>
              <a:buNone/>
            </a:pPr>
            <a:r>
              <a:rPr lang="id-ID" dirty="0" smtClean="0">
                <a:solidFill>
                  <a:schemeClr val="accent2">
                    <a:lumMod val="75000"/>
                  </a:schemeClr>
                </a:solidFill>
                <a:latin typeface="Calisto MT" pitchFamily="18" charset="0"/>
              </a:rPr>
              <a:t>Untuk melihat efek dari perubahan setting yang kita buat, dapat dilihat pada kotak preview.</a:t>
            </a:r>
          </a:p>
          <a:p>
            <a:pPr>
              <a:buFont typeface="Wingdings" pitchFamily="2" charset="2"/>
              <a:buChar char="Ø"/>
            </a:pPr>
            <a:r>
              <a:rPr lang="id-ID" dirty="0" smtClean="0">
                <a:solidFill>
                  <a:schemeClr val="accent2">
                    <a:lumMod val="75000"/>
                  </a:schemeClr>
                </a:solidFill>
                <a:latin typeface="Calisto MT" pitchFamily="18" charset="0"/>
              </a:rPr>
              <a:t>Keterangan :</a:t>
            </a:r>
          </a:p>
          <a:p>
            <a:r>
              <a:rPr lang="id-ID" dirty="0" smtClean="0">
                <a:solidFill>
                  <a:schemeClr val="accent2">
                    <a:lumMod val="75000"/>
                  </a:schemeClr>
                </a:solidFill>
                <a:latin typeface="Calisto MT" pitchFamily="18" charset="0"/>
              </a:rPr>
              <a:t>1. Tab Margin, digunakan dalam pengaturan batas halaman, headers, footers dan pengaturan pencetakan model buku (cetak bolak balik).</a:t>
            </a:r>
            <a:r>
              <a:rPr lang="fi-FI" dirty="0" smtClean="0">
                <a:solidFill>
                  <a:schemeClr val="accent2">
                    <a:lumMod val="75000"/>
                  </a:schemeClr>
                </a:solidFill>
                <a:latin typeface="Calisto MT" pitchFamily="18" charset="0"/>
              </a:rPr>
              <a:t>Untuk menaikan ukuran klik symbol</a:t>
            </a:r>
            <a:r>
              <a:rPr lang="id-ID" dirty="0" smtClean="0">
                <a:solidFill>
                  <a:schemeClr val="accent2">
                    <a:lumMod val="75000"/>
                  </a:schemeClr>
                </a:solidFill>
                <a:latin typeface="Calisto MT" pitchFamily="18" charset="0"/>
              </a:rPr>
              <a:t>      </a:t>
            </a:r>
            <a:r>
              <a:rPr lang="fi-FI" dirty="0" smtClean="0">
                <a:solidFill>
                  <a:schemeClr val="accent2">
                    <a:lumMod val="75000"/>
                  </a:schemeClr>
                </a:solidFill>
                <a:latin typeface="Calisto MT" pitchFamily="18" charset="0"/>
              </a:rPr>
              <a:t>atau untuk menurunkan ukuran klik</a:t>
            </a:r>
            <a:r>
              <a:rPr lang="id-ID" dirty="0" smtClean="0">
                <a:solidFill>
                  <a:schemeClr val="accent2">
                    <a:lumMod val="75000"/>
                  </a:schemeClr>
                </a:solidFill>
                <a:latin typeface="Calisto MT" pitchFamily="18" charset="0"/>
              </a:rPr>
              <a:t> symbol </a:t>
            </a:r>
            <a:endParaRPr lang="id-ID" dirty="0">
              <a:solidFill>
                <a:schemeClr val="accent2">
                  <a:lumMod val="75000"/>
                </a:schemeClr>
              </a:solidFill>
              <a:latin typeface="Calisto MT" pitchFamily="18" charset="0"/>
            </a:endParaRPr>
          </a:p>
        </p:txBody>
      </p:sp>
      <p:pic>
        <p:nvPicPr>
          <p:cNvPr id="7171" name="Picture 3"/>
          <p:cNvPicPr>
            <a:picLocks noChangeAspect="1" noChangeArrowheads="1"/>
          </p:cNvPicPr>
          <p:nvPr/>
        </p:nvPicPr>
        <p:blipFill>
          <a:blip r:embed="rId3"/>
          <a:srcRect/>
          <a:stretch>
            <a:fillRect/>
          </a:stretch>
        </p:blipFill>
        <p:spPr bwMode="auto">
          <a:xfrm>
            <a:off x="2071670" y="4214818"/>
            <a:ext cx="500066" cy="285752"/>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86478"/>
          </a:xfrm>
        </p:spPr>
        <p:txBody>
          <a:bodyPr>
            <a:normAutofit fontScale="85000" lnSpcReduction="10000"/>
          </a:bodyPr>
          <a:lstStyle/>
          <a:p>
            <a:pPr algn="just">
              <a:buNone/>
            </a:pPr>
            <a:r>
              <a:rPr lang="sv-SE" dirty="0" smtClean="0">
                <a:solidFill>
                  <a:schemeClr val="accent6">
                    <a:lumMod val="75000"/>
                  </a:schemeClr>
                </a:solidFill>
              </a:rPr>
              <a:t>• Top, digunakan untuk mengatur batas atas dokumen mulai dari tepi atas</a:t>
            </a:r>
            <a:r>
              <a:rPr lang="id-ID" dirty="0" smtClean="0">
                <a:solidFill>
                  <a:schemeClr val="accent6">
                    <a:lumMod val="75000"/>
                  </a:schemeClr>
                </a:solidFill>
              </a:rPr>
              <a:t> kertas. Bottom, digunakan untuk mengatur batas bawah dokumen mulai dari tepi bawah kertas.</a:t>
            </a:r>
          </a:p>
          <a:p>
            <a:pPr algn="just">
              <a:buNone/>
            </a:pPr>
            <a:r>
              <a:rPr lang="id-ID" dirty="0" smtClean="0">
                <a:solidFill>
                  <a:schemeClr val="accent6">
                    <a:lumMod val="75000"/>
                  </a:schemeClr>
                </a:solidFill>
              </a:rPr>
              <a:t>• Left, digunakan dalam pengaturan batas kiri dokumen mulai dari tepi kiri kertas.</a:t>
            </a:r>
          </a:p>
          <a:p>
            <a:pPr algn="just">
              <a:buNone/>
            </a:pPr>
            <a:r>
              <a:rPr lang="sv-SE" dirty="0" smtClean="0">
                <a:solidFill>
                  <a:schemeClr val="accent6">
                    <a:lumMod val="75000"/>
                  </a:schemeClr>
                </a:solidFill>
              </a:rPr>
              <a:t>• Right, digunakan untuk pengaturan batas kanan dokumen mulai dari tepi</a:t>
            </a:r>
            <a:r>
              <a:rPr lang="id-ID" dirty="0" smtClean="0">
                <a:solidFill>
                  <a:schemeClr val="accent6">
                    <a:lumMod val="75000"/>
                  </a:schemeClr>
                </a:solidFill>
              </a:rPr>
              <a:t> kanan kertas.</a:t>
            </a:r>
          </a:p>
          <a:p>
            <a:pPr algn="just">
              <a:buNone/>
            </a:pPr>
            <a:r>
              <a:rPr lang="id-ID" dirty="0" smtClean="0">
                <a:solidFill>
                  <a:schemeClr val="accent6">
                    <a:lumMod val="75000"/>
                  </a:schemeClr>
                </a:solidFill>
              </a:rPr>
              <a:t>• Gutter, digunakan untuk memberikan jarak tertentu dari tepi kiri kertas atau tepi atas kertas dengan tujuan untuk memberikan lokasi kosong untuk </a:t>
            </a:r>
            <a:r>
              <a:rPr lang="it-IT" dirty="0" smtClean="0">
                <a:solidFill>
                  <a:schemeClr val="accent6">
                    <a:lumMod val="75000"/>
                  </a:schemeClr>
                </a:solidFill>
              </a:rPr>
              <a:t>penjilidan. Pengaturan posisi dari gutter ini kita tentukan pada bagian</a:t>
            </a:r>
            <a:r>
              <a:rPr lang="id-ID" dirty="0" smtClean="0">
                <a:solidFill>
                  <a:schemeClr val="accent6">
                    <a:lumMod val="75000"/>
                  </a:schemeClr>
                </a:solidFill>
              </a:rPr>
              <a:t> pilihan Gutter posistion yang menyediakan dua alternatif posisi, yaitu posisi kiri (left) atau atas (top)</a:t>
            </a:r>
            <a:endParaRPr lang="id-ID" dirty="0">
              <a:solidFill>
                <a:schemeClr val="accent6">
                  <a:lumMod val="75000"/>
                </a:schemeClr>
              </a:solidFill>
            </a:endParaRP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8229600" cy="5857916"/>
          </a:xfrm>
        </p:spPr>
        <p:txBody>
          <a:bodyPr>
            <a:normAutofit lnSpcReduction="10000"/>
          </a:bodyPr>
          <a:lstStyle/>
          <a:p>
            <a:pPr algn="just">
              <a:buNone/>
            </a:pPr>
            <a:r>
              <a:rPr lang="id-ID" dirty="0" smtClean="0"/>
              <a:t>• Header, digunakan untuk pengaturan posisi dari catatan kepala (header) mulai dari tepi atas kertas.</a:t>
            </a:r>
          </a:p>
          <a:p>
            <a:pPr algn="just">
              <a:buNone/>
            </a:pPr>
            <a:r>
              <a:rPr lang="id-ID" dirty="0" smtClean="0"/>
              <a:t>• Footer, digunakan untuk pengaturan posisi dari catatan kaki (footer) mulai dari tepi bawah kertas.</a:t>
            </a:r>
          </a:p>
          <a:p>
            <a:pPr algn="just">
              <a:buNone/>
            </a:pPr>
            <a:r>
              <a:rPr lang="id-ID" b="1" dirty="0" smtClean="0"/>
              <a:t>NB. Header dan footer ini akan otomatis tampil pada setiap halaman </a:t>
            </a:r>
            <a:r>
              <a:rPr lang="id-ID" dirty="0" smtClean="0"/>
              <a:t>dokumen. Seperti pada buku ini yang jadi header adalah kata ‘Microsoft Word’’ dan garis tebal dibawahnya, sedangkan yang jadi footer adalah tulisan ‘Labor Komputer Program Ekstensi FEUA’ dan nomor halaman dengan garis tebal diatasnya. </a:t>
            </a:r>
          </a:p>
          <a:p>
            <a:pPr algn="just">
              <a:buNone/>
            </a:pPr>
            <a:r>
              <a:rPr lang="id-ID" dirty="0" smtClean="0"/>
              <a:t>• Mirror Margin, pengaturan batas halaman secara timbal balik sehingga dapat dicetak secara timbal balik. Biasanya digunakan jika kita ingin mencetak dokumen secara timbal balik dengan hasil seperti buku cetak.</a:t>
            </a:r>
            <a:endParaRPr lang="id-ID"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000132"/>
          </a:xfrm>
        </p:spPr>
        <p:txBody>
          <a:bodyPr>
            <a:normAutofit/>
          </a:bodyPr>
          <a:lstStyle/>
          <a:p>
            <a:pPr algn="just"/>
            <a:r>
              <a:rPr lang="fi-FI" sz="2400" dirty="0" smtClean="0">
                <a:latin typeface="Footlight MT Light" pitchFamily="18" charset="0"/>
              </a:rPr>
              <a:t>Jika pilihan ini kita aktifkan, maka pada tab margin akan ada</a:t>
            </a:r>
            <a:r>
              <a:rPr lang="id-ID" sz="2400" dirty="0" smtClean="0">
                <a:latin typeface="Footlight MT Light" pitchFamily="18" charset="0"/>
              </a:rPr>
              <a:t> </a:t>
            </a:r>
            <a:r>
              <a:rPr lang="fi-FI" sz="2400" dirty="0" smtClean="0">
                <a:latin typeface="Footlight MT Light" pitchFamily="18" charset="0"/>
              </a:rPr>
              <a:t>perubahan</a:t>
            </a:r>
            <a:r>
              <a:rPr lang="id-ID" sz="2400" dirty="0" smtClean="0">
                <a:latin typeface="Footlight MT Light" pitchFamily="18" charset="0"/>
              </a:rPr>
              <a:t> pilihan seperti berikut ;</a:t>
            </a:r>
            <a:endParaRPr lang="id-ID" sz="2400" dirty="0">
              <a:latin typeface="Footlight MT Light"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214282" y="1428736"/>
            <a:ext cx="8715436" cy="4857783"/>
          </a:xfrm>
          <a:prstGeom prst="rect">
            <a:avLst/>
          </a:prstGeom>
          <a:noFill/>
          <a:ln w="9525">
            <a:noFill/>
            <a:miter lim="800000"/>
            <a:headEnd/>
            <a:tailEnd/>
          </a:ln>
          <a:effectLst/>
        </p:spPr>
      </p:pic>
      <p:sp>
        <p:nvSpPr>
          <p:cNvPr id="5" name="Rectangle 4"/>
          <p:cNvSpPr/>
          <p:nvPr/>
        </p:nvSpPr>
        <p:spPr>
          <a:xfrm>
            <a:off x="2928926" y="6457890"/>
            <a:ext cx="3143272" cy="400110"/>
          </a:xfrm>
          <a:prstGeom prst="rect">
            <a:avLst/>
          </a:prstGeom>
        </p:spPr>
        <p:txBody>
          <a:bodyPr wrap="square">
            <a:spAutoFit/>
          </a:bodyPr>
          <a:lstStyle/>
          <a:p>
            <a:r>
              <a:rPr lang="id-ID" sz="2000" b="1" dirty="0" smtClean="0"/>
              <a:t>Gambar 2.15. Tab Margin</a:t>
            </a:r>
            <a:endParaRPr lang="id-ID"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10000"/>
          </a:bodyPr>
          <a:lstStyle/>
          <a:p>
            <a:pPr algn="just">
              <a:buNone/>
            </a:pPr>
            <a:r>
              <a:rPr lang="id-ID" dirty="0" smtClean="0"/>
              <a:t>Perubahan terjadi pada option left dan right dimana kedua option ini diganti dengan nama Inside dan Outside. Inside, digunakan untuk pengaturan batas dokumen yang bagian dalam. Outside, digunakan untuk pengaturan batas dokumen bagian luar.</a:t>
            </a:r>
          </a:p>
          <a:p>
            <a:pPr algn="just">
              <a:buFont typeface="Wingdings" pitchFamily="2" charset="2"/>
              <a:buChar char="q"/>
            </a:pPr>
            <a:r>
              <a:rPr lang="id-ID" dirty="0" smtClean="0"/>
              <a:t> 2 pages per sheet, artinya option ini digunakan jika kita ingin mengatur dokumen agar dicetak dua halaman dalam satu kertas.</a:t>
            </a:r>
          </a:p>
          <a:p>
            <a:pPr algn="just">
              <a:buNone/>
            </a:pPr>
            <a:r>
              <a:rPr lang="id-ID" dirty="0" smtClean="0"/>
              <a:t>2. Tab Paper Size, digunakan dalam pengaturan ukuran kertas dan orientasi pencetakan dokumen.</a:t>
            </a:r>
            <a:endParaRPr lang="id-ID"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785786" y="428604"/>
            <a:ext cx="7839744" cy="5572164"/>
          </a:xfrm>
          <a:prstGeom prst="rect">
            <a:avLst/>
          </a:prstGeom>
          <a:noFill/>
          <a:ln w="9525">
            <a:noFill/>
            <a:miter lim="800000"/>
            <a:headEnd/>
            <a:tailEnd/>
          </a:ln>
          <a:effectLst/>
        </p:spPr>
      </p:pic>
      <p:sp>
        <p:nvSpPr>
          <p:cNvPr id="6" name="Rectangle 5"/>
          <p:cNvSpPr/>
          <p:nvPr/>
        </p:nvSpPr>
        <p:spPr>
          <a:xfrm>
            <a:off x="3214678" y="6215082"/>
            <a:ext cx="3197991" cy="400110"/>
          </a:xfrm>
          <a:prstGeom prst="rect">
            <a:avLst/>
          </a:prstGeom>
        </p:spPr>
        <p:txBody>
          <a:bodyPr wrap="none">
            <a:spAutoFit/>
          </a:bodyPr>
          <a:lstStyle/>
          <a:p>
            <a:r>
              <a:rPr lang="id-ID" sz="2000" b="1" dirty="0" smtClean="0"/>
              <a:t>Gambar 2.16. Tab Paper Size</a:t>
            </a:r>
            <a:endParaRPr lang="id-ID"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43602"/>
          </a:xfrm>
        </p:spPr>
        <p:txBody>
          <a:bodyPr>
            <a:normAutofit fontScale="77500" lnSpcReduction="20000"/>
          </a:bodyPr>
          <a:lstStyle/>
          <a:p>
            <a:pPr algn="just"/>
            <a:r>
              <a:rPr lang="id-ID" dirty="0" smtClean="0">
                <a:latin typeface="Batang" pitchFamily="18" charset="-127"/>
                <a:ea typeface="Batang" pitchFamily="18" charset="-127"/>
              </a:rPr>
              <a:t>Paper size, digunakan untuk mengatur ukuran kertas yang digunakan. Jika kita klik simbol ini, maka akan muncul sejumlah ukuran kertas yang disediakan oleh Word 2000. Kita tinggal pilih jenisnya. Jika ukuran kertas yang kita gunakan tidak ada yang cocok dengan yang disediakan oleh </a:t>
            </a:r>
            <a:r>
              <a:rPr lang="en-US" dirty="0" smtClean="0">
                <a:latin typeface="Batang" pitchFamily="18" charset="-127"/>
                <a:ea typeface="Batang" pitchFamily="18" charset="-127"/>
              </a:rPr>
              <a:t>Word 2000, </a:t>
            </a:r>
            <a:r>
              <a:rPr lang="en-US" dirty="0" err="1" smtClean="0">
                <a:latin typeface="Batang" pitchFamily="18" charset="-127"/>
                <a:ea typeface="Batang" pitchFamily="18" charset="-127"/>
              </a:rPr>
              <a:t>maka</a:t>
            </a:r>
            <a:r>
              <a:rPr lang="en-US" dirty="0" smtClean="0">
                <a:latin typeface="Batang" pitchFamily="18" charset="-127"/>
                <a:ea typeface="Batang" pitchFamily="18" charset="-127"/>
              </a:rPr>
              <a:t> </a:t>
            </a:r>
            <a:r>
              <a:rPr lang="en-US" dirty="0" err="1" smtClean="0">
                <a:latin typeface="Batang" pitchFamily="18" charset="-127"/>
                <a:ea typeface="Batang" pitchFamily="18" charset="-127"/>
              </a:rPr>
              <a:t>pilihlah</a:t>
            </a:r>
            <a:r>
              <a:rPr lang="en-US" dirty="0" smtClean="0">
                <a:latin typeface="Batang" pitchFamily="18" charset="-127"/>
                <a:ea typeface="Batang" pitchFamily="18" charset="-127"/>
              </a:rPr>
              <a:t> option Custom Size.</a:t>
            </a:r>
          </a:p>
          <a:p>
            <a:pPr algn="just">
              <a:buNone/>
            </a:pPr>
            <a:r>
              <a:rPr lang="id-ID" dirty="0" smtClean="0">
                <a:latin typeface="Batang" pitchFamily="18" charset="-127"/>
                <a:ea typeface="Batang" pitchFamily="18" charset="-127"/>
              </a:rPr>
              <a:t>• Width, digunakan untuk pengaturan ukuran lebar kertas jika kita memilih option custom size.</a:t>
            </a:r>
          </a:p>
          <a:p>
            <a:pPr algn="just">
              <a:buNone/>
            </a:pPr>
            <a:r>
              <a:rPr lang="de-DE" dirty="0" smtClean="0">
                <a:latin typeface="Batang" pitchFamily="18" charset="-127"/>
                <a:ea typeface="Batang" pitchFamily="18" charset="-127"/>
              </a:rPr>
              <a:t>• Height, sama halnya dengan width, tapi option ini digunakan untuk</a:t>
            </a:r>
            <a:r>
              <a:rPr lang="id-ID" dirty="0" smtClean="0">
                <a:latin typeface="Batang" pitchFamily="18" charset="-127"/>
                <a:ea typeface="Batang" pitchFamily="18" charset="-127"/>
              </a:rPr>
              <a:t> </a:t>
            </a:r>
            <a:r>
              <a:rPr lang="fi-FI" dirty="0" smtClean="0">
                <a:latin typeface="Batang" pitchFamily="18" charset="-127"/>
                <a:ea typeface="Batang" pitchFamily="18" charset="-127"/>
              </a:rPr>
              <a:t>pengaturan tinggi kertas yang kita miliki.</a:t>
            </a:r>
          </a:p>
          <a:p>
            <a:pPr algn="just">
              <a:buNone/>
            </a:pPr>
            <a:r>
              <a:rPr lang="id-ID" dirty="0" smtClean="0">
                <a:latin typeface="Batang" pitchFamily="18" charset="-127"/>
                <a:ea typeface="Batang" pitchFamily="18" charset="-127"/>
              </a:rPr>
              <a:t>• Tab Orientation, digunakan untuk menetukan arah percetakan halaman. Arah pengaturan halaman dokumen ini terbagi dua, yaitu;</a:t>
            </a:r>
          </a:p>
          <a:p>
            <a:pPr algn="just">
              <a:buNone/>
            </a:pPr>
            <a:r>
              <a:rPr lang="id-ID" dirty="0" smtClean="0">
                <a:latin typeface="Batang" pitchFamily="18" charset="-127"/>
                <a:ea typeface="Batang" pitchFamily="18" charset="-127"/>
              </a:rPr>
              <a:t>• Portrait, adalah metode pengaturan halaman dokumen dengan arah tegak (vertikal), sedangkan</a:t>
            </a:r>
          </a:p>
          <a:p>
            <a:pPr algn="just">
              <a:buNone/>
            </a:pPr>
            <a:r>
              <a:rPr lang="id-ID" dirty="0" smtClean="0">
                <a:latin typeface="Batang" pitchFamily="18" charset="-127"/>
                <a:ea typeface="Batang" pitchFamily="18" charset="-127"/>
              </a:rPr>
              <a:t>• Landscape, adalah metode pengaturan halaman dokumen dengan arah melebar (horizontal)</a:t>
            </a:r>
          </a:p>
          <a:p>
            <a:pPr>
              <a:buNone/>
            </a:pP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Perpetua Titling MT" pitchFamily="18" charset="0"/>
                <a:ea typeface="Times New Roman" pitchFamily="18" charset="0"/>
                <a:cs typeface="Times New Roman" pitchFamily="18" charset="0"/>
              </a:rPr>
              <a:t>MICROSOFT </a:t>
            </a:r>
            <a:r>
              <a:rPr lang="id-ID" b="1" dirty="0" smtClean="0">
                <a:solidFill>
                  <a:srgbClr val="7030A0"/>
                </a:solidFill>
                <a:latin typeface="Perpetua Titling MT" pitchFamily="18" charset="0"/>
                <a:ea typeface="Times New Roman" pitchFamily="18" charset="0"/>
                <a:cs typeface="Times New Roman" pitchFamily="18" charset="0"/>
              </a:rPr>
              <a:t> </a:t>
            </a:r>
            <a:r>
              <a:rPr lang="en-US" b="1" dirty="0" smtClean="0">
                <a:solidFill>
                  <a:srgbClr val="7030A0"/>
                </a:solidFill>
                <a:latin typeface="Perpetua Titling MT" pitchFamily="18" charset="0"/>
                <a:ea typeface="Times New Roman" pitchFamily="18" charset="0"/>
                <a:cs typeface="Times New Roman" pitchFamily="18" charset="0"/>
              </a:rPr>
              <a:t>WORD</a:t>
            </a:r>
            <a:endParaRPr lang="id-ID" dirty="0">
              <a:solidFill>
                <a:srgbClr val="7030A0"/>
              </a:solidFill>
              <a:latin typeface="Perpetua Titling MT" pitchFamily="18" charset="0"/>
            </a:endParaRPr>
          </a:p>
        </p:txBody>
      </p:sp>
      <p:sp>
        <p:nvSpPr>
          <p:cNvPr id="3" name="Content Placeholder 2"/>
          <p:cNvSpPr>
            <a:spLocks noGrp="1"/>
          </p:cNvSpPr>
          <p:nvPr>
            <p:ph sz="quarter" idx="1"/>
          </p:nvPr>
        </p:nvSpPr>
        <p:spPr/>
        <p:txBody>
          <a:bodyPr>
            <a:normAutofit/>
          </a:bodyPr>
          <a:lstStyle/>
          <a:p>
            <a:pPr marL="0" lvl="0" indent="449263" algn="just" eaLnBrk="0" fontAlgn="base" hangingPunct="0">
              <a:spcBef>
                <a:spcPct val="0"/>
              </a:spcBef>
              <a:spcAft>
                <a:spcPct val="0"/>
              </a:spcAft>
              <a:buFont typeface="Wingdings" pitchFamily="2" charset="2"/>
              <a:buChar char="v"/>
            </a:pPr>
            <a:r>
              <a:rPr lang="en-US" b="1" dirty="0" err="1" smtClean="0">
                <a:latin typeface="Palatino Linotype" pitchFamily="18" charset="0"/>
                <a:ea typeface="Times New Roman" pitchFamily="18" charset="0"/>
                <a:cs typeface="Times New Roman" pitchFamily="18" charset="0"/>
              </a:rPr>
              <a:t>Pendahuluan</a:t>
            </a:r>
            <a:endParaRPr lang="id-ID" b="1" dirty="0" smtClean="0">
              <a:latin typeface="Palatino Linotype" pitchFamily="18" charset="0"/>
              <a:ea typeface="Times New Roman" pitchFamily="18" charset="0"/>
              <a:cs typeface="Times New Roman" pitchFamily="18" charset="0"/>
            </a:endParaRPr>
          </a:p>
          <a:p>
            <a:pPr marL="0" lvl="0" indent="449263" algn="just" eaLnBrk="0" fontAlgn="base" hangingPunct="0">
              <a:spcBef>
                <a:spcPct val="0"/>
              </a:spcBef>
              <a:spcAft>
                <a:spcPct val="0"/>
              </a:spcAft>
              <a:buNone/>
            </a:pPr>
            <a:endParaRPr lang="id-ID" dirty="0" smtClean="0">
              <a:latin typeface="Arial" pitchFamily="34" charset="0"/>
              <a:cs typeface="Arial" pitchFamily="34" charset="0"/>
            </a:endParaRPr>
          </a:p>
          <a:p>
            <a:pPr marL="0" lvl="0" indent="449263" algn="just" eaLnBrk="0" fontAlgn="base" hangingPunct="0">
              <a:spcBef>
                <a:spcPct val="0"/>
              </a:spcBef>
              <a:spcAft>
                <a:spcPct val="0"/>
              </a:spcAft>
              <a:buNone/>
            </a:pPr>
            <a:r>
              <a:rPr lang="en-US" dirty="0" smtClean="0">
                <a:latin typeface="Bell MT" pitchFamily="18" charset="0"/>
                <a:ea typeface="Times New Roman" pitchFamily="18" charset="0"/>
                <a:cs typeface="Times New Roman" pitchFamily="18" charset="0"/>
              </a:rPr>
              <a:t>Microsoft Word (MS Word) </a:t>
            </a:r>
            <a:r>
              <a:rPr lang="en-US" dirty="0" err="1" smtClean="0">
                <a:latin typeface="Bell MT" pitchFamily="18" charset="0"/>
                <a:ea typeface="Times New Roman" pitchFamily="18" charset="0"/>
                <a:cs typeface="Times New Roman" pitchFamily="18" charset="0"/>
              </a:rPr>
              <a:t>merupakan</a:t>
            </a:r>
            <a:r>
              <a:rPr lang="en-US" dirty="0" smtClean="0">
                <a:latin typeface="Bell MT" pitchFamily="18" charset="0"/>
                <a:ea typeface="Times New Roman" pitchFamily="18" charset="0"/>
                <a:cs typeface="Times New Roman" pitchFamily="18" charset="0"/>
              </a:rPr>
              <a:t> program </a:t>
            </a:r>
            <a:r>
              <a:rPr lang="en-US" dirty="0" err="1" smtClean="0">
                <a:latin typeface="Bell MT" pitchFamily="18" charset="0"/>
                <a:ea typeface="Times New Roman" pitchFamily="18" charset="0"/>
                <a:cs typeface="Times New Roman" pitchFamily="18" charset="0"/>
              </a:rPr>
              <a:t>pengolah</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kata</a:t>
            </a:r>
            <a:r>
              <a:rPr lang="en-US" dirty="0" smtClean="0">
                <a:latin typeface="Bell MT" pitchFamily="18" charset="0"/>
                <a:ea typeface="Times New Roman" pitchFamily="18" charset="0"/>
                <a:cs typeface="Times New Roman" pitchFamily="18" charset="0"/>
              </a:rPr>
              <a:t> yang </a:t>
            </a:r>
            <a:r>
              <a:rPr lang="en-US" dirty="0" err="1" smtClean="0">
                <a:latin typeface="Bell MT" pitchFamily="18" charset="0"/>
                <a:ea typeface="Times New Roman" pitchFamily="18" charset="0"/>
                <a:cs typeface="Times New Roman" pitchFamily="18" charset="0"/>
              </a:rPr>
              <a:t>banyak</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dipakai</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saat</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ini</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dibandingkan</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dengan</a:t>
            </a:r>
            <a:r>
              <a:rPr lang="en-US" dirty="0" smtClean="0">
                <a:latin typeface="Bell MT" pitchFamily="18" charset="0"/>
                <a:ea typeface="Times New Roman" pitchFamily="18" charset="0"/>
                <a:cs typeface="Times New Roman" pitchFamily="18" charset="0"/>
              </a:rPr>
              <a:t>  program  </a:t>
            </a:r>
            <a:r>
              <a:rPr lang="en-US" dirty="0" err="1" smtClean="0">
                <a:latin typeface="Bell MT" pitchFamily="18" charset="0"/>
                <a:ea typeface="Times New Roman" pitchFamily="18" charset="0"/>
                <a:cs typeface="Times New Roman" pitchFamily="18" charset="0"/>
              </a:rPr>
              <a:t>pengolah</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kata</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lainnya</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seperti</a:t>
            </a:r>
            <a:r>
              <a:rPr lang="en-US" dirty="0" smtClean="0">
                <a:latin typeface="Bell MT" pitchFamily="18" charset="0"/>
                <a:ea typeface="Times New Roman" pitchFamily="18" charset="0"/>
                <a:cs typeface="Times New Roman" pitchFamily="18" charset="0"/>
              </a:rPr>
              <a:t> WordStar,  AmiPro,  WordPerfect  </a:t>
            </a:r>
            <a:r>
              <a:rPr lang="en-US" dirty="0" err="1" smtClean="0">
                <a:latin typeface="Bell MT" pitchFamily="18" charset="0"/>
                <a:ea typeface="Times New Roman" pitchFamily="18" charset="0"/>
                <a:cs typeface="Times New Roman" pitchFamily="18" charset="0"/>
              </a:rPr>
              <a:t>dan</a:t>
            </a:r>
            <a:r>
              <a:rPr lang="en-US" dirty="0" smtClean="0">
                <a:latin typeface="Bell MT" pitchFamily="18" charset="0"/>
                <a:ea typeface="Times New Roman" pitchFamily="18" charset="0"/>
                <a:cs typeface="Times New Roman" pitchFamily="18" charset="0"/>
              </a:rPr>
              <a:t>  lain-lain.  Hal  </a:t>
            </a:r>
            <a:r>
              <a:rPr lang="en-US" dirty="0" err="1" smtClean="0">
                <a:latin typeface="Bell MT" pitchFamily="18" charset="0"/>
                <a:ea typeface="Times New Roman" pitchFamily="18" charset="0"/>
                <a:cs typeface="Times New Roman" pitchFamily="18" charset="0"/>
              </a:rPr>
              <a:t>ini</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dipengaruhi</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oleh</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faktor</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fasilitas</a:t>
            </a:r>
            <a:r>
              <a:rPr lang="en-US" dirty="0" smtClean="0">
                <a:latin typeface="Bell MT" pitchFamily="18" charset="0"/>
                <a:ea typeface="Times New Roman" pitchFamily="18" charset="0"/>
                <a:cs typeface="Times New Roman" pitchFamily="18" charset="0"/>
              </a:rPr>
              <a:t>  yang  </a:t>
            </a:r>
            <a:r>
              <a:rPr lang="en-US" dirty="0" err="1" smtClean="0">
                <a:latin typeface="Bell MT" pitchFamily="18" charset="0"/>
                <a:ea typeface="Times New Roman" pitchFamily="18" charset="0"/>
                <a:cs typeface="Times New Roman" pitchFamily="18" charset="0"/>
              </a:rPr>
              <a:t>disediakan</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kemudahan</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dalam</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menggunakan</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hasil</a:t>
            </a:r>
            <a:r>
              <a:rPr lang="en-US" dirty="0" smtClean="0">
                <a:latin typeface="Bell MT" pitchFamily="18" charset="0"/>
                <a:ea typeface="Times New Roman" pitchFamily="18" charset="0"/>
                <a:cs typeface="Times New Roman" pitchFamily="18" charset="0"/>
              </a:rPr>
              <a:t>  yang  </a:t>
            </a:r>
            <a:r>
              <a:rPr lang="en-US" dirty="0" err="1" smtClean="0">
                <a:latin typeface="Bell MT" pitchFamily="18" charset="0"/>
                <a:ea typeface="Times New Roman" pitchFamily="18" charset="0"/>
                <a:cs typeface="Times New Roman" pitchFamily="18" charset="0"/>
              </a:rPr>
              <a:t>diperoleh</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tampilan</a:t>
            </a:r>
            <a:r>
              <a:rPr lang="en-US" dirty="0" smtClean="0">
                <a:latin typeface="Bell MT" pitchFamily="18" charset="0"/>
                <a:ea typeface="Times New Roman" pitchFamily="18" charset="0"/>
                <a:cs typeface="Times New Roman" pitchFamily="18" charset="0"/>
              </a:rPr>
              <a:t> yang </a:t>
            </a:r>
            <a:r>
              <a:rPr lang="en-US" dirty="0" err="1" smtClean="0">
                <a:latin typeface="Bell MT" pitchFamily="18" charset="0"/>
                <a:ea typeface="Times New Roman" pitchFamily="18" charset="0"/>
                <a:cs typeface="Times New Roman" pitchFamily="18" charset="0"/>
              </a:rPr>
              <a:t>menarik</a:t>
            </a:r>
            <a:r>
              <a:rPr lang="en-US" dirty="0" smtClean="0">
                <a:latin typeface="Bell MT" pitchFamily="18" charset="0"/>
                <a:ea typeface="Times New Roman" pitchFamily="18" charset="0"/>
                <a:cs typeface="Times New Roman" pitchFamily="18" charset="0"/>
              </a:rPr>
              <a:t> </a:t>
            </a:r>
            <a:r>
              <a:rPr lang="en-US" dirty="0" err="1" smtClean="0">
                <a:latin typeface="Bell MT" pitchFamily="18" charset="0"/>
                <a:ea typeface="Times New Roman" pitchFamily="18" charset="0"/>
                <a:cs typeface="Times New Roman" pitchFamily="18" charset="0"/>
              </a:rPr>
              <a:t>dan</a:t>
            </a:r>
            <a:r>
              <a:rPr lang="en-US" dirty="0" smtClean="0">
                <a:latin typeface="Bell MT" pitchFamily="18" charset="0"/>
                <a:ea typeface="Times New Roman" pitchFamily="18" charset="0"/>
                <a:cs typeface="Times New Roman" pitchFamily="18" charset="0"/>
              </a:rPr>
              <a:t> lain </a:t>
            </a:r>
            <a:r>
              <a:rPr lang="en-US" dirty="0" err="1" smtClean="0">
                <a:latin typeface="Bell MT" pitchFamily="18" charset="0"/>
                <a:ea typeface="Times New Roman" pitchFamily="18" charset="0"/>
                <a:cs typeface="Times New Roman" pitchFamily="18" charset="0"/>
              </a:rPr>
              <a:t>sebagainya</a:t>
            </a:r>
            <a:r>
              <a:rPr lang="en-US" dirty="0" smtClean="0">
                <a:latin typeface="Bell MT" pitchFamily="18" charset="0"/>
                <a:ea typeface="Times New Roman" pitchFamily="18" charset="0"/>
                <a:cs typeface="Times New Roman" pitchFamily="18" charset="0"/>
              </a:rPr>
              <a:t>.</a:t>
            </a:r>
            <a:endParaRPr lang="id-ID" dirty="0" smtClean="0">
              <a:latin typeface="Bell MT" pitchFamily="18" charset="0"/>
              <a:cs typeface="Arial" pitchFamily="34" charset="0"/>
            </a:endParaRPr>
          </a:p>
          <a:p>
            <a:pPr>
              <a:buNone/>
            </a:pPr>
            <a:endParaRPr lang="id-ID" dirty="0">
              <a:latin typeface="Bell MT" pitchFamily="18" charset="0"/>
            </a:endParaRPr>
          </a:p>
        </p:txBody>
      </p:sp>
    </p:spTree>
  </p:cSld>
  <p:clrMapOvr>
    <a:masterClrMapping/>
  </p:clrMapOvr>
  <p:transition>
    <p:randomBar dir="vert"/>
    <p:sndAc>
      <p:stSnd>
        <p:snd r:embed="rId2" name="camera.wav" builtIn="1"/>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00792"/>
          </a:xfrm>
        </p:spPr>
        <p:txBody>
          <a:bodyPr>
            <a:normAutofit fontScale="77500" lnSpcReduction="20000"/>
          </a:bodyPr>
          <a:lstStyle/>
          <a:p>
            <a:pPr algn="just"/>
            <a:r>
              <a:rPr lang="id-ID" dirty="0" smtClean="0">
                <a:latin typeface="Footlight MT Light" pitchFamily="18" charset="0"/>
              </a:rPr>
              <a:t>Apply to, digunakan untuk menentukan data jenis pengaturan. Pada option ini terdapat beberapa option lagi sebagai berikut ;</a:t>
            </a:r>
          </a:p>
          <a:p>
            <a:pPr algn="just"/>
            <a:r>
              <a:rPr lang="id-ID" dirty="0" smtClean="0">
                <a:latin typeface="Footlight MT Light" pitchFamily="18" charset="0"/>
              </a:rPr>
              <a:t>Whole document, artinya pengaturan margin berlaku untuk seluruh dokumen.</a:t>
            </a:r>
          </a:p>
          <a:p>
            <a:pPr algn="just"/>
            <a:r>
              <a:rPr lang="id-ID" dirty="0" smtClean="0">
                <a:latin typeface="Footlight MT Light" pitchFamily="18" charset="0"/>
              </a:rPr>
              <a:t>This point forward, artinya pengaturan dokumen ini berlaku mulai dari halaman yang aktif (yaitu pada posisi insertion point) sampai halaman</a:t>
            </a:r>
          </a:p>
          <a:p>
            <a:pPr algn="just"/>
            <a:r>
              <a:rPr lang="id-ID" dirty="0" smtClean="0">
                <a:latin typeface="Footlight MT Light" pitchFamily="18" charset="0"/>
              </a:rPr>
              <a:t>terakhir.</a:t>
            </a:r>
          </a:p>
          <a:p>
            <a:pPr algn="just"/>
            <a:r>
              <a:rPr lang="id-ID" dirty="0" smtClean="0">
                <a:latin typeface="Footlight MT Light" pitchFamily="18" charset="0"/>
              </a:rPr>
              <a:t>This section, artinya pengaturan margin hanya berlaku pada halaman yang aktif saja.</a:t>
            </a:r>
          </a:p>
          <a:p>
            <a:pPr algn="just"/>
            <a:r>
              <a:rPr lang="id-ID" dirty="0" smtClean="0">
                <a:latin typeface="Footlight MT Light" pitchFamily="18" charset="0"/>
              </a:rPr>
              <a:t>Selected text, pengaturan hanya berfungsi pada teks yang ditandai saja.</a:t>
            </a:r>
          </a:p>
          <a:p>
            <a:pPr algn="just"/>
            <a:r>
              <a:rPr lang="id-ID" dirty="0" smtClean="0">
                <a:latin typeface="Footlight MT Light" pitchFamily="18" charset="0"/>
              </a:rPr>
              <a:t>Default, digunakan untuk merubahan pengaturan setting yang dibuat tadi ke bentuk default dari Word 2000.</a:t>
            </a:r>
          </a:p>
          <a:p>
            <a:pPr algn="just">
              <a:buNone/>
            </a:pPr>
            <a:r>
              <a:rPr lang="id-ID" dirty="0" smtClean="0">
                <a:latin typeface="Footlight MT Light" pitchFamily="18" charset="0"/>
              </a:rPr>
              <a:t>3. Untuk tab Paper Source dan Layout coba anda pelajari sendiri.</a:t>
            </a:r>
            <a:endParaRPr lang="id-ID" dirty="0">
              <a:latin typeface="Footlight MT Light"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sz="3600" b="1" dirty="0" smtClean="0">
                <a:latin typeface="Castellar" pitchFamily="18" charset="0"/>
              </a:rPr>
              <a:t>Pengaturan Huruf (Font )</a:t>
            </a:r>
            <a:endParaRPr lang="id-ID" sz="3600" dirty="0">
              <a:latin typeface="Castellar" pitchFamily="18" charset="0"/>
            </a:endParaRPr>
          </a:p>
        </p:txBody>
      </p:sp>
      <p:sp>
        <p:nvSpPr>
          <p:cNvPr id="3" name="Content Placeholder 2"/>
          <p:cNvSpPr>
            <a:spLocks noGrp="1"/>
          </p:cNvSpPr>
          <p:nvPr>
            <p:ph idx="1"/>
          </p:nvPr>
        </p:nvSpPr>
        <p:spPr>
          <a:xfrm>
            <a:off x="457200" y="1357298"/>
            <a:ext cx="8229600" cy="4929222"/>
          </a:xfrm>
        </p:spPr>
        <p:txBody>
          <a:bodyPr>
            <a:normAutofit fontScale="77500" lnSpcReduction="20000"/>
          </a:bodyPr>
          <a:lstStyle/>
          <a:p>
            <a:pPr algn="just"/>
            <a:r>
              <a:rPr lang="id-ID" dirty="0" smtClean="0"/>
              <a:t>Untuk menambah daya tarik dari suatu dokumen, pengaturan huruf sangat diperlukan. Untuk pengaturan huruf ini kita dapat menggunakan dua cara, yaitu ;</a:t>
            </a:r>
          </a:p>
          <a:p>
            <a:pPr algn="just">
              <a:buNone/>
            </a:pPr>
            <a:r>
              <a:rPr lang="id-ID" dirty="0" smtClean="0"/>
              <a:t>1. Menggunakan toolbar</a:t>
            </a:r>
          </a:p>
          <a:p>
            <a:pPr algn="just"/>
            <a:r>
              <a:rPr lang="id-ID" dirty="0" smtClean="0"/>
              <a:t>Dengan metode kita hanya dapat melakukan pengaturan terhadap jenis huruf dan ukuran yang digunakan. Caranya ; Tandai terlebih dahulu teks yang ingin kita robah.</a:t>
            </a:r>
          </a:p>
          <a:p>
            <a:pPr algn="just"/>
            <a:r>
              <a:rPr lang="id-ID" dirty="0" smtClean="0"/>
              <a:t>Klik item font yang terdapat pada toolbar standar, sehingga muncul </a:t>
            </a:r>
            <a:r>
              <a:rPr lang="sv-SE" dirty="0" smtClean="0"/>
              <a:t>daftar huruf yang disediakan oleh Word 2000. Kliklah huruf pilihan</a:t>
            </a:r>
            <a:r>
              <a:rPr lang="id-ID" dirty="0" smtClean="0"/>
              <a:t> Anda.</a:t>
            </a:r>
          </a:p>
          <a:p>
            <a:pPr algn="just"/>
            <a:r>
              <a:rPr lang="id-ID" dirty="0" smtClean="0"/>
              <a:t>Untuk merubah ukuran huruf, kliklah item font size yang disebelah </a:t>
            </a:r>
            <a:r>
              <a:rPr lang="sv-SE" dirty="0" smtClean="0"/>
              <a:t>item font lalu kliklah ukuran huruf yang diinginkan.</a:t>
            </a:r>
            <a:endParaRPr lang="id-ID"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42852"/>
            <a:ext cx="8401080" cy="6500858"/>
          </a:xfrm>
        </p:spPr>
        <p:txBody>
          <a:bodyPr>
            <a:normAutofit/>
          </a:bodyPr>
          <a:lstStyle/>
          <a:p>
            <a:pPr algn="just">
              <a:buNone/>
            </a:pPr>
            <a:r>
              <a:rPr lang="id-ID" sz="2400" dirty="0" smtClean="0"/>
              <a:t>2. Menggunakan menu</a:t>
            </a:r>
          </a:p>
          <a:p>
            <a:pPr algn="just"/>
            <a:r>
              <a:rPr lang="id-ID" sz="2400" dirty="0" smtClean="0"/>
              <a:t>Jika kita gunakan metode ini, kita dapat menggunakan beberapa efek yang menarik. Caranya ;</a:t>
            </a:r>
          </a:p>
          <a:p>
            <a:pPr algn="just"/>
            <a:r>
              <a:rPr lang="id-ID" sz="2400" dirty="0" smtClean="0"/>
              <a:t>Tandai terlebih dahulu teks yang ingin kita robah.</a:t>
            </a:r>
          </a:p>
          <a:p>
            <a:pPr algn="just"/>
            <a:r>
              <a:rPr lang="id-ID" sz="2400" dirty="0" smtClean="0"/>
              <a:t>Klik menu Format, lalu pilih dan klik sub menu Font, sehingga</a:t>
            </a:r>
          </a:p>
          <a:p>
            <a:pPr algn="just"/>
            <a:r>
              <a:rPr lang="nn-NO" sz="2400" dirty="0" smtClean="0"/>
              <a:t>muncul kotak dialog font, Gambar 2.17.</a:t>
            </a:r>
            <a:endParaRPr lang="id-ID" sz="2400" dirty="0" smtClean="0"/>
          </a:p>
          <a:p>
            <a:pPr>
              <a:buNone/>
            </a:pPr>
            <a:endParaRPr lang="id-ID" sz="2400" dirty="0"/>
          </a:p>
        </p:txBody>
      </p:sp>
      <p:pic>
        <p:nvPicPr>
          <p:cNvPr id="1029" name="Picture 5"/>
          <p:cNvPicPr>
            <a:picLocks noChangeAspect="1" noChangeArrowheads="1"/>
          </p:cNvPicPr>
          <p:nvPr/>
        </p:nvPicPr>
        <p:blipFill>
          <a:blip r:embed="rId2"/>
          <a:srcRect/>
          <a:stretch>
            <a:fillRect/>
          </a:stretch>
        </p:blipFill>
        <p:spPr bwMode="auto">
          <a:xfrm>
            <a:off x="428596" y="2857496"/>
            <a:ext cx="8143932" cy="3357586"/>
          </a:xfrm>
          <a:prstGeom prst="rect">
            <a:avLst/>
          </a:prstGeom>
          <a:noFill/>
          <a:ln w="9525">
            <a:noFill/>
            <a:miter lim="800000"/>
            <a:headEnd/>
            <a:tailEnd/>
          </a:ln>
          <a:effectLst/>
        </p:spPr>
      </p:pic>
      <p:sp>
        <p:nvSpPr>
          <p:cNvPr id="11" name="Rectangle 10"/>
          <p:cNvSpPr/>
          <p:nvPr/>
        </p:nvSpPr>
        <p:spPr>
          <a:xfrm>
            <a:off x="2928926" y="6286520"/>
            <a:ext cx="3543727" cy="400110"/>
          </a:xfrm>
          <a:prstGeom prst="rect">
            <a:avLst/>
          </a:prstGeom>
        </p:spPr>
        <p:txBody>
          <a:bodyPr wrap="none">
            <a:spAutoFit/>
          </a:bodyPr>
          <a:lstStyle/>
          <a:p>
            <a:r>
              <a:rPr lang="nn-NO" sz="2000" b="1" dirty="0" smtClean="0"/>
              <a:t>Gambar 2.17. Katak Dialog Font</a:t>
            </a:r>
            <a:endParaRPr lang="id-ID"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8229600" cy="5643602"/>
          </a:xfrm>
        </p:spPr>
        <p:txBody>
          <a:bodyPr>
            <a:normAutofit fontScale="85000" lnSpcReduction="10000"/>
          </a:bodyPr>
          <a:lstStyle/>
          <a:p>
            <a:pPr algn="just">
              <a:buFont typeface="Wingdings" pitchFamily="2" charset="2"/>
              <a:buChar char="Ø"/>
            </a:pPr>
            <a:r>
              <a:rPr lang="id-ID" dirty="0" smtClean="0">
                <a:latin typeface="Comic Sans MS" pitchFamily="66" charset="0"/>
              </a:rPr>
              <a:t>Keterangan :</a:t>
            </a:r>
          </a:p>
          <a:p>
            <a:pPr marL="514350" indent="-514350" algn="just">
              <a:buAutoNum type="arabicPeriod"/>
            </a:pPr>
            <a:r>
              <a:rPr lang="id-ID" dirty="0" smtClean="0">
                <a:latin typeface="Comic Sans MS" pitchFamily="66" charset="0"/>
              </a:rPr>
              <a:t>Tab Font, digunakan untuk pengaturan jenis huruf, model garis bawah dan efek dari huruf dll. Pada tab ini terdapat pilihan sebagai berikut ;</a:t>
            </a:r>
          </a:p>
          <a:p>
            <a:pPr marL="514350" indent="-514350" algn="just">
              <a:buNone/>
            </a:pPr>
            <a:r>
              <a:rPr lang="id-ID" dirty="0" smtClean="0">
                <a:latin typeface="Comic Sans MS" pitchFamily="66" charset="0"/>
              </a:rPr>
              <a:t>• Font, digunakan untuk memilih jenis huruf yang telah diinstal pada Word 200.</a:t>
            </a:r>
          </a:p>
          <a:p>
            <a:pPr algn="just">
              <a:buNone/>
            </a:pPr>
            <a:r>
              <a:rPr lang="id-ID" dirty="0" smtClean="0">
                <a:latin typeface="Comic Sans MS" pitchFamily="66" charset="0"/>
              </a:rPr>
              <a:t>• Font Style, digunakan untuk pengatur model huruf, apakah cetak tebal (bold), miring (italic), gabungan tebal dengan miring atau model reguler (standar)</a:t>
            </a:r>
          </a:p>
          <a:p>
            <a:pPr algn="just">
              <a:buNone/>
            </a:pPr>
            <a:r>
              <a:rPr lang="id-ID" dirty="0" smtClean="0">
                <a:latin typeface="Comic Sans MS" pitchFamily="66" charset="0"/>
              </a:rPr>
              <a:t>• Size, digunakan untuk menentukan ukuran huruf yang telah dipilih.</a:t>
            </a:r>
          </a:p>
          <a:p>
            <a:pPr algn="just">
              <a:buNone/>
            </a:pPr>
            <a:r>
              <a:rPr lang="id-ID" dirty="0" smtClean="0">
                <a:latin typeface="Comic Sans MS" pitchFamily="66" charset="0"/>
              </a:rPr>
              <a:t>• Font Color, digunakan untuk menentukan jenis warna dari huruf yang dipilih.</a:t>
            </a:r>
          </a:p>
          <a:p>
            <a:pPr algn="just">
              <a:buNone/>
            </a:pPr>
            <a:r>
              <a:rPr lang="id-ID" dirty="0" smtClean="0">
                <a:latin typeface="Comic Sans MS" pitchFamily="66" charset="0"/>
              </a:rPr>
              <a:t>• Underline Style, digunakan untuk menentukan jenis garis bawah yang diinginkan. Untuk memilih jenis garis bawah, klik-lah tab ini lalu pilih dan klik jenis garis bawah yang diinginkan.</a:t>
            </a:r>
          </a:p>
          <a:p>
            <a:pPr algn="just">
              <a:buNone/>
            </a:pPr>
            <a:r>
              <a:rPr lang="id-ID" dirty="0" smtClean="0">
                <a:latin typeface="Comic Sans MS" pitchFamily="66" charset="0"/>
              </a:rPr>
              <a:t>• Underline Color, digunakan untuk menentukan warna dari garis bawah yang dipilih.</a:t>
            </a:r>
            <a:endParaRPr lang="id-ID"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572164"/>
          </a:xfrm>
        </p:spPr>
        <p:txBody>
          <a:bodyPr>
            <a:normAutofit fontScale="85000" lnSpcReduction="20000"/>
          </a:bodyPr>
          <a:lstStyle/>
          <a:p>
            <a:pPr algn="just">
              <a:buNone/>
            </a:pPr>
            <a:r>
              <a:rPr lang="id-ID" dirty="0" smtClean="0">
                <a:latin typeface="Garamond" pitchFamily="18" charset="0"/>
              </a:rPr>
              <a:t>• Effects, digunakan jika kita ingin memberikan efek khusus terhadap teks. Pada option terdapat beberapa pilihan sbb;</a:t>
            </a:r>
          </a:p>
          <a:p>
            <a:pPr algn="just">
              <a:buNone/>
            </a:pPr>
            <a:r>
              <a:rPr lang="id-ID" dirty="0" smtClean="0">
                <a:latin typeface="Garamond" pitchFamily="18" charset="0"/>
              </a:rPr>
              <a:t>• Strikethrough, memberikan tulisan dengan diberi garis ditengah tesk tersebut. Contoh “ Efek Strikethrough “</a:t>
            </a:r>
          </a:p>
          <a:p>
            <a:pPr algn="just">
              <a:buNone/>
            </a:pPr>
            <a:r>
              <a:rPr lang="id-ID" dirty="0" smtClean="0">
                <a:latin typeface="Garamond" pitchFamily="18" charset="0"/>
              </a:rPr>
              <a:t>• Double Strikethrough, sama dengan efek diatas bedanya pada jenis ini </a:t>
            </a:r>
            <a:r>
              <a:rPr lang="en-US" dirty="0" err="1" smtClean="0">
                <a:latin typeface="Garamond" pitchFamily="18" charset="0"/>
              </a:rPr>
              <a:t>garisnya</a:t>
            </a:r>
            <a:r>
              <a:rPr lang="en-US" dirty="0" smtClean="0">
                <a:latin typeface="Garamond" pitchFamily="18" charset="0"/>
              </a:rPr>
              <a:t> </a:t>
            </a:r>
            <a:r>
              <a:rPr lang="en-US" dirty="0" err="1" smtClean="0">
                <a:latin typeface="Garamond" pitchFamily="18" charset="0"/>
              </a:rPr>
              <a:t>dua</a:t>
            </a:r>
            <a:r>
              <a:rPr lang="en-US" dirty="0" smtClean="0">
                <a:latin typeface="Garamond" pitchFamily="18" charset="0"/>
              </a:rPr>
              <a:t>. </a:t>
            </a:r>
            <a:r>
              <a:rPr lang="en-US" dirty="0" err="1" smtClean="0">
                <a:latin typeface="Garamond" pitchFamily="18" charset="0"/>
              </a:rPr>
              <a:t>Contoh</a:t>
            </a:r>
            <a:r>
              <a:rPr lang="en-US" dirty="0" smtClean="0">
                <a:latin typeface="Garamond" pitchFamily="18" charset="0"/>
              </a:rPr>
              <a:t> “ </a:t>
            </a:r>
            <a:r>
              <a:rPr lang="en-US" dirty="0" err="1" smtClean="0">
                <a:latin typeface="Garamond" pitchFamily="18" charset="0"/>
              </a:rPr>
              <a:t>Efek</a:t>
            </a:r>
            <a:r>
              <a:rPr lang="en-US" dirty="0" smtClean="0">
                <a:latin typeface="Garamond" pitchFamily="18" charset="0"/>
              </a:rPr>
              <a:t> Double Strikethrough “</a:t>
            </a:r>
          </a:p>
          <a:p>
            <a:pPr algn="just">
              <a:buNone/>
            </a:pPr>
            <a:r>
              <a:rPr lang="id-ID" dirty="0" smtClean="0">
                <a:latin typeface="Garamond" pitchFamily="18" charset="0"/>
              </a:rPr>
              <a:t>• Superscript, akan memberikan efek, teks akan naik ½ tinggi huruf. Biasanya digunakan untuk membuat perpangkatan, seperti “ 4 2 “</a:t>
            </a:r>
          </a:p>
          <a:p>
            <a:pPr algn="just">
              <a:buNone/>
            </a:pPr>
            <a:r>
              <a:rPr lang="id-ID" dirty="0" smtClean="0">
                <a:latin typeface="Garamond" pitchFamily="18" charset="0"/>
              </a:rPr>
              <a:t>• Subscript, akan memberikan efek, teks akan turun ½ tinggi huruf. </a:t>
            </a:r>
            <a:r>
              <a:rPr lang="fi-FI" dirty="0" smtClean="0">
                <a:latin typeface="Garamond" pitchFamily="18" charset="0"/>
              </a:rPr>
              <a:t>Biasanya digunakan dalam penulisan kata-kata ilmiah, seperti “ H2O“</a:t>
            </a:r>
          </a:p>
          <a:p>
            <a:pPr algn="just">
              <a:buNone/>
            </a:pPr>
            <a:r>
              <a:rPr lang="id-ID" dirty="0" smtClean="0">
                <a:latin typeface="Garamond" pitchFamily="18" charset="0"/>
              </a:rPr>
              <a:t>• Shadow, digunakan untuk memberikan efek bayangan terhadap teks yang dipilih. Contoh “Efek dari Shadow””</a:t>
            </a:r>
          </a:p>
          <a:p>
            <a:pPr algn="just">
              <a:buNone/>
            </a:pPr>
            <a:r>
              <a:rPr lang="id-ID" dirty="0" smtClean="0">
                <a:latin typeface="Garamond" pitchFamily="18" charset="0"/>
              </a:rPr>
              <a:t>• Outline, efek dari option ini adalah teks yang dipilih akan ditampilkan hanya kerangkanya saja. Contoh “ “</a:t>
            </a:r>
            <a:endParaRPr lang="id-ID" dirty="0">
              <a:latin typeface="Garamond"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86478"/>
          </a:xfrm>
        </p:spPr>
        <p:txBody>
          <a:bodyPr>
            <a:normAutofit/>
          </a:bodyPr>
          <a:lstStyle/>
          <a:p>
            <a:pPr algn="just">
              <a:buNone/>
            </a:pPr>
            <a:r>
              <a:rPr lang="id-ID" sz="2400" dirty="0" smtClean="0"/>
              <a:t>• </a:t>
            </a:r>
            <a:r>
              <a:rPr lang="id-ID" sz="2400" dirty="0" smtClean="0">
                <a:latin typeface="Footlight MT Light" pitchFamily="18" charset="0"/>
              </a:rPr>
              <a:t>Emboss, akan memberikan efek teks tampak seperti menonjol dari yang lain. Contoh “ Efek Emboss “</a:t>
            </a:r>
          </a:p>
          <a:p>
            <a:pPr algn="just">
              <a:buNone/>
            </a:pPr>
            <a:r>
              <a:rPr lang="id-ID" sz="2400" dirty="0" smtClean="0">
                <a:latin typeface="Footlight MT Light" pitchFamily="18" charset="0"/>
              </a:rPr>
              <a:t>• Effeekk EEmbboossss</a:t>
            </a:r>
          </a:p>
          <a:p>
            <a:pPr algn="just">
              <a:buNone/>
            </a:pPr>
            <a:r>
              <a:rPr lang="id-ID" sz="2400" dirty="0" smtClean="0">
                <a:latin typeface="Footlight MT Light" pitchFamily="18" charset="0"/>
              </a:rPr>
              <a:t>• Engrave, kebalikan dari emboss, jenis ini memberikan efek seperti efek ukiran. Contoh “ Efekk Enngrave “</a:t>
            </a:r>
          </a:p>
          <a:p>
            <a:pPr algn="just">
              <a:buNone/>
            </a:pPr>
            <a:r>
              <a:rPr lang="id-ID" sz="2400" dirty="0" smtClean="0">
                <a:latin typeface="Footlight MT Light" pitchFamily="18" charset="0"/>
              </a:rPr>
              <a:t>• EEffeek Eenggrraavvee</a:t>
            </a:r>
          </a:p>
          <a:p>
            <a:pPr algn="just">
              <a:buNone/>
            </a:pPr>
            <a:r>
              <a:rPr lang="id-ID" sz="2400" dirty="0" smtClean="0">
                <a:latin typeface="Footlight MT Light" pitchFamily="18" charset="0"/>
              </a:rPr>
              <a:t>• Small Caps, memberikan efek huruf dicetak secara kapital tapi ukurannya berbeda dengan huruf yang awalnya ditulis besar denganyang ditulis kecil. Contoh tulisan “Efek Small Caps” diberi efek small </a:t>
            </a:r>
            <a:r>
              <a:rPr lang="en-US" sz="2400" dirty="0" smtClean="0">
                <a:latin typeface="Footlight MT Light" pitchFamily="18" charset="0"/>
              </a:rPr>
              <a:t>caps </a:t>
            </a:r>
            <a:r>
              <a:rPr lang="en-US" sz="2400" dirty="0" err="1" smtClean="0">
                <a:latin typeface="Footlight MT Light" pitchFamily="18" charset="0"/>
              </a:rPr>
              <a:t>menjadi</a:t>
            </a:r>
            <a:r>
              <a:rPr lang="en-US" sz="2400" dirty="0" smtClean="0">
                <a:latin typeface="Footlight MT Light" pitchFamily="18" charset="0"/>
              </a:rPr>
              <a:t> “ EFEK SMALL CAPS ”</a:t>
            </a:r>
          </a:p>
          <a:p>
            <a:pPr algn="just">
              <a:buNone/>
            </a:pPr>
            <a:r>
              <a:rPr lang="id-ID" sz="2400" dirty="0" smtClean="0">
                <a:latin typeface="Footlight MT Light" pitchFamily="18" charset="0"/>
              </a:rPr>
              <a:t>• All Caps,akan memberikan efek semua tulisan yang mulanya kita ketik dengan huruf besar dan kecil akan dirubah menjadi huruf besar semua. Contoh tulisan “efek all caps” diberi efek all caps berubah menjadi “ EFEK ALL CAPS “</a:t>
            </a:r>
            <a:endParaRPr lang="id-ID" sz="2400" dirty="0">
              <a:latin typeface="Footlight MT Light"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a:bodyPr>
          <a:lstStyle/>
          <a:p>
            <a:r>
              <a:rPr lang="id-ID" sz="3600" b="1" dirty="0" smtClean="0"/>
              <a:t>Pengaturan Teks</a:t>
            </a:r>
            <a:endParaRPr lang="id-ID" sz="3600" dirty="0"/>
          </a:p>
        </p:txBody>
      </p:sp>
      <p:sp>
        <p:nvSpPr>
          <p:cNvPr id="3" name="Content Placeholder 2"/>
          <p:cNvSpPr>
            <a:spLocks noGrp="1"/>
          </p:cNvSpPr>
          <p:nvPr>
            <p:ph idx="1"/>
          </p:nvPr>
        </p:nvSpPr>
        <p:spPr>
          <a:xfrm>
            <a:off x="457200" y="1000108"/>
            <a:ext cx="8229600" cy="5429288"/>
          </a:xfrm>
        </p:spPr>
        <p:txBody>
          <a:bodyPr>
            <a:normAutofit/>
          </a:bodyPr>
          <a:lstStyle/>
          <a:p>
            <a:r>
              <a:rPr lang="id-ID" sz="2000" dirty="0" smtClean="0">
                <a:latin typeface="Colonna MT" pitchFamily="82" charset="0"/>
              </a:rPr>
              <a:t>Pada materi ini kita akan mempelajari tentang bagaimana membuat teks cetak tebal, cetak miring, bergaris bawah, rata kiri, rata tengah, rata kanan dan rata kiri kanan. Untuk lebih jelasnya, ikuti pembahasan dibawah ini.</a:t>
            </a:r>
          </a:p>
          <a:p>
            <a:r>
              <a:rPr lang="id-ID" sz="2000" dirty="0" smtClean="0">
                <a:latin typeface="Colonna MT" pitchFamily="82" charset="0"/>
              </a:rPr>
              <a:t>Cara pengaturan teks ;</a:t>
            </a:r>
          </a:p>
          <a:p>
            <a:pPr>
              <a:buNone/>
            </a:pPr>
            <a:r>
              <a:rPr lang="id-ID" sz="2000" dirty="0" smtClean="0">
                <a:latin typeface="Colonna MT" pitchFamily="82" charset="0"/>
              </a:rPr>
              <a:t>1. Tandai terlebih dahulu teks yang akan di olah.</a:t>
            </a:r>
          </a:p>
          <a:p>
            <a:pPr>
              <a:buNone/>
            </a:pPr>
            <a:r>
              <a:rPr lang="id-ID" sz="2000" dirty="0" smtClean="0">
                <a:latin typeface="Colonna MT" pitchFamily="82" charset="0"/>
              </a:rPr>
              <a:t>2. Kemudian klik icon tentang pengaturan teks ini yang terdapat pada toolbar formatting. Lihat Gambar 2.18.</a:t>
            </a:r>
          </a:p>
          <a:p>
            <a:pPr>
              <a:buNone/>
            </a:pPr>
            <a:endParaRPr lang="id-ID" sz="2200" dirty="0"/>
          </a:p>
        </p:txBody>
      </p:sp>
      <p:pic>
        <p:nvPicPr>
          <p:cNvPr id="3074" name="Picture 2"/>
          <p:cNvPicPr>
            <a:picLocks noChangeAspect="1" noChangeArrowheads="1"/>
          </p:cNvPicPr>
          <p:nvPr/>
        </p:nvPicPr>
        <p:blipFill>
          <a:blip r:embed="rId2"/>
          <a:srcRect/>
          <a:stretch>
            <a:fillRect/>
          </a:stretch>
        </p:blipFill>
        <p:spPr bwMode="auto">
          <a:xfrm>
            <a:off x="857224" y="3429000"/>
            <a:ext cx="7715304" cy="2571768"/>
          </a:xfrm>
          <a:prstGeom prst="rect">
            <a:avLst/>
          </a:prstGeom>
          <a:noFill/>
          <a:ln w="9525">
            <a:noFill/>
            <a:miter lim="800000"/>
            <a:headEnd/>
            <a:tailEnd/>
          </a:ln>
          <a:effectLst/>
        </p:spPr>
      </p:pic>
      <p:sp>
        <p:nvSpPr>
          <p:cNvPr id="6" name="Rectangle 5"/>
          <p:cNvSpPr/>
          <p:nvPr/>
        </p:nvSpPr>
        <p:spPr>
          <a:xfrm>
            <a:off x="3071802" y="6072206"/>
            <a:ext cx="3478132" cy="400110"/>
          </a:xfrm>
          <a:prstGeom prst="rect">
            <a:avLst/>
          </a:prstGeom>
        </p:spPr>
        <p:txBody>
          <a:bodyPr wrap="none">
            <a:spAutoFit/>
          </a:bodyPr>
          <a:lstStyle/>
          <a:p>
            <a:r>
              <a:rPr lang="id-ID" sz="2000" b="1" dirty="0" smtClean="0"/>
              <a:t>Gambar 2.18. Pengatuiran Teks</a:t>
            </a:r>
            <a:endParaRPr lang="id-ID" sz="2000" dirty="0"/>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4"/>
          </a:xfrm>
        </p:spPr>
        <p:txBody>
          <a:bodyPr>
            <a:normAutofit/>
          </a:bodyPr>
          <a:lstStyle/>
          <a:p>
            <a:pPr>
              <a:buNone/>
            </a:pPr>
            <a:r>
              <a:rPr lang="id-ID" sz="2000" dirty="0" smtClean="0"/>
              <a:t>Lihat efek dibawah ini ;</a:t>
            </a:r>
          </a:p>
          <a:p>
            <a:pPr algn="ctr">
              <a:buNone/>
            </a:pPr>
            <a:r>
              <a:rPr lang="id-ID" sz="2000" b="1" dirty="0" smtClean="0"/>
              <a:t>Tabel 2.4. Jenis Efek</a:t>
            </a:r>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r>
              <a:rPr lang="id-ID" sz="2000" b="1" dirty="0" smtClean="0"/>
              <a:t>Tabel 2.5. Rata Kiri</a:t>
            </a:r>
          </a:p>
          <a:p>
            <a:pPr algn="ctr">
              <a:buNone/>
            </a:pPr>
            <a:endParaRPr lang="id-ID" sz="2000" dirty="0"/>
          </a:p>
        </p:txBody>
      </p:sp>
      <p:pic>
        <p:nvPicPr>
          <p:cNvPr id="4098" name="Picture 2"/>
          <p:cNvPicPr>
            <a:picLocks noChangeAspect="1" noChangeArrowheads="1"/>
          </p:cNvPicPr>
          <p:nvPr/>
        </p:nvPicPr>
        <p:blipFill>
          <a:blip r:embed="rId2"/>
          <a:srcRect/>
          <a:stretch>
            <a:fillRect/>
          </a:stretch>
        </p:blipFill>
        <p:spPr bwMode="auto">
          <a:xfrm>
            <a:off x="785786" y="1285860"/>
            <a:ext cx="7715304" cy="164307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42910" y="3929066"/>
            <a:ext cx="7858180" cy="1928826"/>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lgn="ctr">
              <a:buNone/>
            </a:pPr>
            <a:r>
              <a:rPr lang="id-ID" sz="2000" b="1" dirty="0" smtClean="0"/>
              <a:t>Tabel 2.6. Rata Tengah</a:t>
            </a:r>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r>
              <a:rPr lang="id-ID" sz="2000" b="1" dirty="0" smtClean="0"/>
              <a:t>Tabel 2.7. Rata Kanan</a:t>
            </a:r>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b="1" dirty="0" smtClean="0"/>
          </a:p>
          <a:p>
            <a:pPr algn="ctr">
              <a:buNone/>
            </a:pPr>
            <a:endParaRPr lang="id-ID" sz="2000" dirty="0"/>
          </a:p>
        </p:txBody>
      </p:sp>
      <p:pic>
        <p:nvPicPr>
          <p:cNvPr id="5122" name="Picture 2"/>
          <p:cNvPicPr>
            <a:picLocks noChangeAspect="1" noChangeArrowheads="1"/>
          </p:cNvPicPr>
          <p:nvPr/>
        </p:nvPicPr>
        <p:blipFill>
          <a:blip r:embed="rId2"/>
          <a:srcRect/>
          <a:stretch>
            <a:fillRect/>
          </a:stretch>
        </p:blipFill>
        <p:spPr bwMode="auto">
          <a:xfrm>
            <a:off x="785786" y="928670"/>
            <a:ext cx="7715304" cy="135732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85786" y="2905124"/>
            <a:ext cx="7643865" cy="1595446"/>
          </a:xfrm>
          <a:prstGeom prst="rect">
            <a:avLst/>
          </a:prstGeom>
          <a:noFill/>
          <a:ln w="9525">
            <a:noFill/>
            <a:miter lim="800000"/>
            <a:headEnd/>
            <a:tailEnd/>
          </a:ln>
          <a:effectLst/>
        </p:spPr>
      </p:pic>
      <p:sp>
        <p:nvSpPr>
          <p:cNvPr id="8" name="Rectangle 7"/>
          <p:cNvSpPr/>
          <p:nvPr/>
        </p:nvSpPr>
        <p:spPr>
          <a:xfrm>
            <a:off x="3286116" y="4500570"/>
            <a:ext cx="2609304" cy="646331"/>
          </a:xfrm>
          <a:prstGeom prst="rect">
            <a:avLst/>
          </a:prstGeom>
        </p:spPr>
        <p:txBody>
          <a:bodyPr wrap="none">
            <a:spAutoFit/>
          </a:bodyPr>
          <a:lstStyle/>
          <a:p>
            <a:r>
              <a:rPr lang="fi-FI" b="1" dirty="0" smtClean="0"/>
              <a:t>Tabel 2.8. Rata Kiri Kanan</a:t>
            </a:r>
            <a:endParaRPr lang="id-ID" b="1" dirty="0" smtClean="0"/>
          </a:p>
          <a:p>
            <a:endParaRPr lang="id-ID" dirty="0"/>
          </a:p>
        </p:txBody>
      </p:sp>
      <p:pic>
        <p:nvPicPr>
          <p:cNvPr id="5124" name="Picture 4"/>
          <p:cNvPicPr>
            <a:picLocks noChangeAspect="1" noChangeArrowheads="1"/>
          </p:cNvPicPr>
          <p:nvPr/>
        </p:nvPicPr>
        <p:blipFill>
          <a:blip r:embed="rId4"/>
          <a:srcRect/>
          <a:stretch>
            <a:fillRect/>
          </a:stretch>
        </p:blipFill>
        <p:spPr bwMode="auto">
          <a:xfrm>
            <a:off x="785786" y="5000636"/>
            <a:ext cx="7858180" cy="1571636"/>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r>
              <a:rPr lang="id-ID" sz="3600" b="1" dirty="0" smtClean="0"/>
              <a:t>Pengaturan Paragraf</a:t>
            </a:r>
            <a:endParaRPr lang="id-ID" sz="3600" dirty="0"/>
          </a:p>
        </p:txBody>
      </p:sp>
      <p:sp>
        <p:nvSpPr>
          <p:cNvPr id="3" name="Content Placeholder 2"/>
          <p:cNvSpPr>
            <a:spLocks noGrp="1"/>
          </p:cNvSpPr>
          <p:nvPr>
            <p:ph idx="1"/>
          </p:nvPr>
        </p:nvSpPr>
        <p:spPr>
          <a:xfrm>
            <a:off x="457200" y="785794"/>
            <a:ext cx="8229600" cy="5340369"/>
          </a:xfrm>
        </p:spPr>
        <p:txBody>
          <a:bodyPr>
            <a:normAutofit/>
          </a:bodyPr>
          <a:lstStyle/>
          <a:p>
            <a:r>
              <a:rPr lang="id-ID" sz="2200" dirty="0" smtClean="0"/>
              <a:t>Untuk mengatur tatanan paragraph dari dokumen yang kita buat dapat </a:t>
            </a:r>
            <a:r>
              <a:rPr lang="sv-SE" sz="2200" dirty="0" smtClean="0"/>
              <a:t>dilakukan dengan cara sebagai berikut ;</a:t>
            </a:r>
            <a:endParaRPr lang="id-ID" sz="2200" dirty="0" smtClean="0"/>
          </a:p>
          <a:p>
            <a:pPr>
              <a:buNone/>
            </a:pPr>
            <a:r>
              <a:rPr lang="id-ID" sz="2200" dirty="0" smtClean="0"/>
              <a:t>1. Klik menu Format</a:t>
            </a:r>
          </a:p>
          <a:p>
            <a:pPr>
              <a:buNone/>
            </a:pPr>
            <a:r>
              <a:rPr lang="id-ID" sz="2200" dirty="0" smtClean="0"/>
              <a:t>2. Pilih dan klik sub menu Paragraf, maka muncul jendela paragraph seperti berikut ;</a:t>
            </a:r>
          </a:p>
          <a:p>
            <a:pPr>
              <a:buNone/>
            </a:pPr>
            <a:endParaRPr lang="id-ID" sz="2200" dirty="0"/>
          </a:p>
        </p:txBody>
      </p:sp>
      <p:pic>
        <p:nvPicPr>
          <p:cNvPr id="6146" name="Picture 2"/>
          <p:cNvPicPr>
            <a:picLocks noChangeAspect="1" noChangeArrowheads="1"/>
          </p:cNvPicPr>
          <p:nvPr/>
        </p:nvPicPr>
        <p:blipFill>
          <a:blip r:embed="rId2"/>
          <a:srcRect/>
          <a:stretch>
            <a:fillRect/>
          </a:stretch>
        </p:blipFill>
        <p:spPr bwMode="auto">
          <a:xfrm>
            <a:off x="571472" y="2714620"/>
            <a:ext cx="8072494" cy="3500462"/>
          </a:xfrm>
          <a:prstGeom prst="rect">
            <a:avLst/>
          </a:prstGeom>
          <a:noFill/>
          <a:ln w="9525">
            <a:noFill/>
            <a:miter lim="800000"/>
            <a:headEnd/>
            <a:tailEnd/>
          </a:ln>
          <a:effectLst/>
        </p:spPr>
      </p:pic>
      <p:sp>
        <p:nvSpPr>
          <p:cNvPr id="6" name="Rectangle 5"/>
          <p:cNvSpPr/>
          <p:nvPr/>
        </p:nvSpPr>
        <p:spPr>
          <a:xfrm>
            <a:off x="2786050" y="6286520"/>
            <a:ext cx="3904787" cy="400110"/>
          </a:xfrm>
          <a:prstGeom prst="rect">
            <a:avLst/>
          </a:prstGeom>
        </p:spPr>
        <p:txBody>
          <a:bodyPr wrap="none">
            <a:spAutoFit/>
          </a:bodyPr>
          <a:lstStyle/>
          <a:p>
            <a:r>
              <a:rPr lang="id-ID" sz="2000" b="1" dirty="0" smtClean="0"/>
              <a:t>Gambar 2.19. Pengatuiran Paragraf</a:t>
            </a:r>
            <a:endParaRPr lang="id-ID" sz="2000"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ctr"/>
            <a:r>
              <a:rPr lang="id-ID" dirty="0" smtClean="0">
                <a:solidFill>
                  <a:srgbClr val="00B0F0"/>
                </a:solidFill>
              </a:rPr>
              <a:t/>
            </a:r>
            <a:br>
              <a:rPr lang="id-ID" dirty="0" smtClean="0">
                <a:solidFill>
                  <a:srgbClr val="00B0F0"/>
                </a:solidFill>
              </a:rPr>
            </a:br>
            <a:r>
              <a:rPr lang="id-ID" dirty="0" smtClean="0">
                <a:solidFill>
                  <a:srgbClr val="00B0F0"/>
                </a:solidFill>
                <a:latin typeface="Castellar" pitchFamily="18" charset="0"/>
              </a:rPr>
              <a:t>MICROSOFT WORD 2000</a:t>
            </a:r>
            <a:r>
              <a:rPr lang="id-ID" dirty="0" smtClean="0">
                <a:solidFill>
                  <a:srgbClr val="FF0000"/>
                </a:solidFill>
                <a:latin typeface="Castellar" pitchFamily="18" charset="0"/>
              </a:rPr>
              <a:t/>
            </a:r>
            <a:br>
              <a:rPr lang="id-ID" dirty="0" smtClean="0">
                <a:solidFill>
                  <a:srgbClr val="FF0000"/>
                </a:solidFill>
                <a:latin typeface="Castellar" pitchFamily="18" charset="0"/>
              </a:rPr>
            </a:br>
            <a:endParaRPr lang="id-ID" dirty="0">
              <a:solidFill>
                <a:srgbClr val="FF0000"/>
              </a:solidFill>
              <a:latin typeface="Castellar" pitchFamily="18" charset="0"/>
            </a:endParaRPr>
          </a:p>
        </p:txBody>
      </p:sp>
      <p:sp>
        <p:nvSpPr>
          <p:cNvPr id="3" name="Content Placeholder 2"/>
          <p:cNvSpPr>
            <a:spLocks noGrp="1"/>
          </p:cNvSpPr>
          <p:nvPr>
            <p:ph idx="1"/>
          </p:nvPr>
        </p:nvSpPr>
        <p:spPr/>
        <p:txBody>
          <a:bodyPr>
            <a:normAutofit fontScale="25000" lnSpcReduction="20000"/>
          </a:bodyPr>
          <a:lstStyle/>
          <a:p>
            <a:pPr lvl="0" algn="just">
              <a:lnSpc>
                <a:spcPct val="170000"/>
              </a:lnSpc>
              <a:buNone/>
            </a:pPr>
            <a:r>
              <a:rPr lang="id-ID" sz="8400" dirty="0" smtClean="0">
                <a:latin typeface="Times New Roman" pitchFamily="18" charset="0"/>
                <a:ea typeface="Times New Roman" pitchFamily="18" charset="0"/>
                <a:cs typeface="Times New Roman" pitchFamily="18" charset="0"/>
              </a:rPr>
              <a:t>      	</a:t>
            </a:r>
            <a:r>
              <a:rPr lang="en-US" sz="8400" dirty="0" smtClean="0">
                <a:latin typeface="Century Gothic" pitchFamily="34" charset="0"/>
                <a:ea typeface="Times New Roman" pitchFamily="18" charset="0"/>
                <a:cs typeface="Times New Roman" pitchFamily="18" charset="0"/>
              </a:rPr>
              <a:t>Microsoft Word, </a:t>
            </a:r>
            <a:r>
              <a:rPr lang="en-US" sz="8400" dirty="0" err="1" smtClean="0">
                <a:latin typeface="Century Gothic" pitchFamily="34" charset="0"/>
                <a:ea typeface="Times New Roman" pitchFamily="18" charset="0"/>
                <a:cs typeface="Times New Roman" pitchFamily="18" charset="0"/>
              </a:rPr>
              <a:t>selanjutnya</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disebut</a:t>
            </a:r>
            <a:r>
              <a:rPr lang="en-US" sz="8400" dirty="0" smtClean="0">
                <a:latin typeface="Century Gothic" pitchFamily="34" charset="0"/>
                <a:ea typeface="Times New Roman" pitchFamily="18" charset="0"/>
                <a:cs typeface="Times New Roman" pitchFamily="18" charset="0"/>
              </a:rPr>
              <a:t> Word 2000 </a:t>
            </a:r>
            <a:r>
              <a:rPr lang="en-US" sz="8400" dirty="0" err="1" smtClean="0">
                <a:latin typeface="Century Gothic" pitchFamily="34" charset="0"/>
                <a:ea typeface="Times New Roman" pitchFamily="18" charset="0"/>
                <a:cs typeface="Times New Roman" pitchFamily="18" charset="0"/>
              </a:rPr>
              <a:t>merupakan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pengembangan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dari</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versi</a:t>
            </a:r>
            <a:r>
              <a:rPr lang="id-ID"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sebelumnya</a:t>
            </a:r>
            <a:r>
              <a:rPr lang="en-US" sz="8400" dirty="0" smtClean="0">
                <a:latin typeface="Century Gothic" pitchFamily="34" charset="0"/>
                <a:ea typeface="Times New Roman" pitchFamily="18" charset="0"/>
                <a:cs typeface="Times New Roman" pitchFamily="18" charset="0"/>
              </a:rPr>
              <a:t> yang </a:t>
            </a:r>
            <a:r>
              <a:rPr lang="en-US" sz="8400" dirty="0" err="1" smtClean="0">
                <a:latin typeface="Century Gothic" pitchFamily="34" charset="0"/>
                <a:ea typeface="Times New Roman" pitchFamily="18" charset="0"/>
                <a:cs typeface="Times New Roman" pitchFamily="18" charset="0"/>
              </a:rPr>
              <a:t>mengalami</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banyak</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perobahan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perbaikan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disana</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sini</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sehingga</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lebih</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fleksibel</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digunakan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menyediakan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fasilitas</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penuh</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terhadap</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akses</a:t>
            </a:r>
            <a:r>
              <a:rPr lang="en-US" sz="8400" dirty="0" smtClean="0">
                <a:latin typeface="Century Gothic" pitchFamily="34" charset="0"/>
                <a:ea typeface="Times New Roman" pitchFamily="18" charset="0"/>
                <a:cs typeface="Times New Roman" pitchFamily="18" charset="0"/>
              </a:rPr>
              <a:t> internet  </a:t>
            </a:r>
            <a:r>
              <a:rPr lang="en-US" sz="8400" dirty="0" err="1" smtClean="0">
                <a:latin typeface="Century Gothic" pitchFamily="34" charset="0"/>
                <a:ea typeface="Times New Roman" pitchFamily="18" charset="0"/>
                <a:cs typeface="Times New Roman" pitchFamily="18" charset="0"/>
              </a:rPr>
              <a:t>dari</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setiap</a:t>
            </a:r>
            <a:r>
              <a:rPr lang="en-US" sz="8400" dirty="0" smtClean="0">
                <a:latin typeface="Century Gothic" pitchFamily="34" charset="0"/>
                <a:ea typeface="Times New Roman" pitchFamily="18" charset="0"/>
                <a:cs typeface="Times New Roman" pitchFamily="18" charset="0"/>
              </a:rPr>
              <a:t>  program   </a:t>
            </a:r>
            <a:r>
              <a:rPr lang="en-US" sz="8400" dirty="0" err="1" smtClean="0">
                <a:latin typeface="Century Gothic" pitchFamily="34" charset="0"/>
                <a:ea typeface="Times New Roman" pitchFamily="18" charset="0"/>
                <a:cs typeface="Times New Roman" pitchFamily="18" charset="0"/>
              </a:rPr>
              <a:t>aplikasinya</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Kemampuan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dalam</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membuat</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tabel</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menyisipkan</a:t>
            </a:r>
            <a:r>
              <a:rPr lang="en-US" sz="8400" dirty="0" smtClean="0">
                <a:latin typeface="Century Gothic" pitchFamily="34" charset="0"/>
                <a:ea typeface="Times New Roman" pitchFamily="18" charset="0"/>
                <a:cs typeface="Times New Roman" pitchFamily="18" charset="0"/>
              </a:rPr>
              <a:t> program lain </a:t>
            </a:r>
            <a:r>
              <a:rPr lang="en-US" sz="8400" dirty="0" err="1" smtClean="0">
                <a:latin typeface="Century Gothic" pitchFamily="34" charset="0"/>
                <a:ea typeface="Times New Roman" pitchFamily="18" charset="0"/>
                <a:cs typeface="Times New Roman" pitchFamily="18" charset="0"/>
              </a:rPr>
              <a:t>ke</a:t>
            </a:r>
            <a:r>
              <a:rPr lang="en-US" sz="8400" dirty="0" smtClean="0">
                <a:latin typeface="Century Gothic" pitchFamily="34" charset="0"/>
                <a:ea typeface="Times New Roman" pitchFamily="18" charset="0"/>
                <a:cs typeface="Times New Roman" pitchFamily="18" charset="0"/>
              </a:rPr>
              <a:t> program Word  2000 </a:t>
            </a:r>
            <a:r>
              <a:rPr lang="en-US" sz="8400" dirty="0" err="1" smtClean="0">
                <a:latin typeface="Century Gothic" pitchFamily="34" charset="0"/>
                <a:ea typeface="Times New Roman" pitchFamily="18" charset="0"/>
                <a:cs typeface="Times New Roman" pitchFamily="18" charset="0"/>
              </a:rPr>
              <a:t>dan</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fasilitas</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lainnya</a:t>
            </a:r>
            <a:r>
              <a:rPr lang="en-US" sz="8400" dirty="0" smtClean="0">
                <a:latin typeface="Century Gothic" pitchFamily="34" charset="0"/>
                <a:ea typeface="Times New Roman" pitchFamily="18" charset="0"/>
                <a:cs typeface="Times New Roman" pitchFamily="18" charset="0"/>
              </a:rPr>
              <a:t> yang </a:t>
            </a:r>
            <a:r>
              <a:rPr lang="en-US" sz="8400" dirty="0" err="1" smtClean="0">
                <a:latin typeface="Century Gothic" pitchFamily="34" charset="0"/>
                <a:ea typeface="Times New Roman" pitchFamily="18" charset="0"/>
                <a:cs typeface="Times New Roman" pitchFamily="18" charset="0"/>
              </a:rPr>
              <a:t>akan</a:t>
            </a:r>
            <a:r>
              <a:rPr lang="id-ID" sz="8400" dirty="0" smtClean="0">
                <a:latin typeface="Century Gothic" pitchFamily="34" charset="0"/>
                <a:ea typeface="Times New Roman" pitchFamily="18" charset="0"/>
                <a:cs typeface="Arial" pitchFamily="34" charset="0"/>
              </a:rPr>
              <a:t> </a:t>
            </a:r>
            <a:r>
              <a:rPr lang="en-US" sz="8400" dirty="0" err="1" smtClean="0">
                <a:latin typeface="Century Gothic" pitchFamily="34" charset="0"/>
                <a:ea typeface="Times New Roman" pitchFamily="18" charset="0"/>
                <a:cs typeface="Times New Roman" pitchFamily="18" charset="0"/>
              </a:rPr>
              <a:t>bahas</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lebih</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lanjut</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telah</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menghantarkan</a:t>
            </a:r>
            <a:r>
              <a:rPr lang="en-US" sz="8400" dirty="0" smtClean="0">
                <a:latin typeface="Century Gothic" pitchFamily="34" charset="0"/>
                <a:ea typeface="Times New Roman" pitchFamily="18" charset="0"/>
                <a:cs typeface="Times New Roman" pitchFamily="18" charset="0"/>
              </a:rPr>
              <a:t>  Word  2000  </a:t>
            </a:r>
            <a:r>
              <a:rPr lang="en-US" sz="8400" dirty="0" err="1" smtClean="0">
                <a:latin typeface="Century Gothic" pitchFamily="34" charset="0"/>
                <a:ea typeface="Times New Roman" pitchFamily="18" charset="0"/>
                <a:cs typeface="Times New Roman" pitchFamily="18" charset="0"/>
              </a:rPr>
              <a:t>sebagai</a:t>
            </a:r>
            <a:r>
              <a:rPr lang="en-US" sz="8400" dirty="0" smtClean="0">
                <a:latin typeface="Century Gothic" pitchFamily="34" charset="0"/>
                <a:ea typeface="Times New Roman" pitchFamily="18" charset="0"/>
                <a:cs typeface="Times New Roman" pitchFamily="18" charset="0"/>
              </a:rPr>
              <a:t>  program  </a:t>
            </a:r>
            <a:r>
              <a:rPr lang="en-US" sz="8400" dirty="0" err="1" smtClean="0">
                <a:latin typeface="Century Gothic" pitchFamily="34" charset="0"/>
                <a:ea typeface="Times New Roman" pitchFamily="18" charset="0"/>
                <a:cs typeface="Times New Roman" pitchFamily="18" charset="0"/>
              </a:rPr>
              <a:t>aplikasi</a:t>
            </a:r>
            <a:r>
              <a:rPr lang="id-ID" sz="8400" dirty="0" smtClean="0">
                <a:latin typeface="Century Gothic" pitchFamily="34" charset="0"/>
                <a:ea typeface="Times New Roman" pitchFamily="18" charset="0"/>
                <a:cs typeface="Arial" pitchFamily="34" charset="0"/>
              </a:rPr>
              <a:t> </a:t>
            </a:r>
            <a:r>
              <a:rPr lang="en-US" sz="8400" dirty="0" err="1" smtClean="0">
                <a:latin typeface="Century Gothic" pitchFamily="34" charset="0"/>
                <a:ea typeface="Times New Roman" pitchFamily="18" charset="0"/>
                <a:cs typeface="Times New Roman" pitchFamily="18" charset="0"/>
              </a:rPr>
              <a:t>pengolah</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kata</a:t>
            </a:r>
            <a:r>
              <a:rPr lang="en-US" sz="8400" dirty="0" smtClean="0">
                <a:latin typeface="Century Gothic" pitchFamily="34" charset="0"/>
                <a:ea typeface="Times New Roman" pitchFamily="18" charset="0"/>
                <a:cs typeface="Times New Roman" pitchFamily="18" charset="0"/>
              </a:rPr>
              <a:t> yang </a:t>
            </a:r>
            <a:r>
              <a:rPr lang="en-US" sz="8400" dirty="0" err="1" smtClean="0">
                <a:latin typeface="Century Gothic" pitchFamily="34" charset="0"/>
                <a:ea typeface="Times New Roman" pitchFamily="18" charset="0"/>
                <a:cs typeface="Times New Roman" pitchFamily="18" charset="0"/>
              </a:rPr>
              <a:t>mutakhir</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saat</a:t>
            </a:r>
            <a:r>
              <a:rPr lang="en-US" sz="8400" dirty="0" smtClean="0">
                <a:latin typeface="Century Gothic" pitchFamily="34" charset="0"/>
                <a:ea typeface="Times New Roman" pitchFamily="18" charset="0"/>
                <a:cs typeface="Times New Roman" pitchFamily="18" charset="0"/>
              </a:rPr>
              <a:t> </a:t>
            </a:r>
            <a:r>
              <a:rPr lang="en-US" sz="8400" dirty="0" err="1" smtClean="0">
                <a:latin typeface="Century Gothic" pitchFamily="34" charset="0"/>
                <a:ea typeface="Times New Roman" pitchFamily="18" charset="0"/>
                <a:cs typeface="Times New Roman" pitchFamily="18" charset="0"/>
              </a:rPr>
              <a:t>ini</a:t>
            </a:r>
            <a:r>
              <a:rPr lang="en-US" sz="8400" dirty="0" smtClean="0">
                <a:latin typeface="Century Gothic" pitchFamily="34" charset="0"/>
                <a:ea typeface="Times New Roman" pitchFamily="18" charset="0"/>
                <a:cs typeface="Times New Roman" pitchFamily="18" charset="0"/>
              </a:rPr>
              <a:t>.</a:t>
            </a:r>
            <a:endParaRPr lang="en-US" sz="8400" dirty="0" smtClean="0">
              <a:latin typeface="Century Gothic" pitchFamily="34" charset="0"/>
              <a:cs typeface="Arial" pitchFamily="34" charset="0"/>
            </a:endParaRPr>
          </a:p>
          <a:p>
            <a:pPr>
              <a:buNone/>
            </a:pPr>
            <a:endParaRPr lang="id-ID" dirty="0">
              <a:latin typeface="Century Gothic" pitchFamily="34" charset="0"/>
            </a:endParaRPr>
          </a:p>
        </p:txBody>
      </p:sp>
    </p:spTree>
  </p:cSld>
  <p:clrMapOvr>
    <a:masterClrMapping/>
  </p:clrMapOvr>
  <p:transition>
    <p:comb dir="vert"/>
    <p:sndAc>
      <p:stSnd>
        <p:snd r:embed="rId2" name="drumroll.wav" builtIn="1"/>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77500" lnSpcReduction="20000"/>
          </a:bodyPr>
          <a:lstStyle/>
          <a:p>
            <a:pPr algn="just">
              <a:buFont typeface="Wingdings" pitchFamily="2" charset="2"/>
              <a:buChar char="Ø"/>
            </a:pPr>
            <a:r>
              <a:rPr lang="id-ID" dirty="0" smtClean="0">
                <a:latin typeface="Footlight MT Light" pitchFamily="18" charset="0"/>
              </a:rPr>
              <a:t>Keterangan :</a:t>
            </a:r>
          </a:p>
          <a:p>
            <a:pPr algn="just">
              <a:buNone/>
            </a:pPr>
            <a:r>
              <a:rPr lang="id-ID" dirty="0" smtClean="0">
                <a:latin typeface="Footlight MT Light" pitchFamily="18" charset="0"/>
              </a:rPr>
              <a:t>• Alignment, digunakan untuk pengaturan jenis perataan teks. Pada </a:t>
            </a:r>
            <a:r>
              <a:rPr lang="fi-FI" dirty="0" smtClean="0">
                <a:latin typeface="Footlight MT Light" pitchFamily="18" charset="0"/>
              </a:rPr>
              <a:t>option ini terdapat 4 pilihan, yaitu (1) Rata kiri (align left), (2) Rata</a:t>
            </a:r>
            <a:r>
              <a:rPr lang="id-ID" dirty="0" smtClean="0">
                <a:latin typeface="Footlight MT Light" pitchFamily="18" charset="0"/>
              </a:rPr>
              <a:t> tengah (center), (3) Rata kanan (align right) dan (4) rata kira kanan (justified). Lihat pembahasan tentang pengaturan teks.</a:t>
            </a:r>
          </a:p>
          <a:p>
            <a:pPr algn="just">
              <a:buNone/>
            </a:pPr>
            <a:r>
              <a:rPr lang="id-ID" dirty="0" smtClean="0">
                <a:latin typeface="Footlight MT Light" pitchFamily="18" charset="0"/>
              </a:rPr>
              <a:t>• Left, digunakan untuk menentukan indentasi paragraph dari batas kiri halaman.</a:t>
            </a:r>
          </a:p>
          <a:p>
            <a:pPr algn="just">
              <a:buNone/>
            </a:pPr>
            <a:r>
              <a:rPr lang="id-ID" dirty="0" smtClean="0">
                <a:latin typeface="Footlight MT Light" pitchFamily="18" charset="0"/>
              </a:rPr>
              <a:t>• Right, digunakan untuk menentukan indentasi paragraph dari batas kanan halaman.</a:t>
            </a:r>
          </a:p>
          <a:p>
            <a:pPr algn="just">
              <a:buNone/>
            </a:pPr>
            <a:r>
              <a:rPr lang="id-ID" dirty="0" smtClean="0">
                <a:latin typeface="Footlight MT Light" pitchFamily="18" charset="0"/>
              </a:rPr>
              <a:t>• Before, digunakan untuk mengatur spasi sebelum baris (teks) yang sekarang.</a:t>
            </a:r>
          </a:p>
          <a:p>
            <a:pPr algn="just">
              <a:buNone/>
            </a:pPr>
            <a:r>
              <a:rPr lang="id-ID" dirty="0" smtClean="0">
                <a:latin typeface="Footlight MT Light" pitchFamily="18" charset="0"/>
              </a:rPr>
              <a:t>• After, digunakan untuk mengatur spasi setelah baris (teks) yang sekarang.</a:t>
            </a:r>
          </a:p>
          <a:p>
            <a:pPr algn="just">
              <a:buNone/>
            </a:pPr>
            <a:r>
              <a:rPr lang="id-ID" dirty="0" smtClean="0">
                <a:latin typeface="Footlight MT Light" pitchFamily="18" charset="0"/>
              </a:rPr>
              <a:t>• Line Spacing, digunakan untuk menentukan spasi dari teks. Pada option ini terdapat beberapa pilihan sesuai dengan yang dikehendaki.</a:t>
            </a:r>
          </a:p>
          <a:p>
            <a:pPr algn="just">
              <a:buNone/>
            </a:pPr>
            <a:r>
              <a:rPr lang="de-DE" dirty="0" smtClean="0">
                <a:latin typeface="Footlight MT Light" pitchFamily="18" charset="0"/>
              </a:rPr>
              <a:t>• Special, digunakan untuk menentukan jenis paragraph, apakah</a:t>
            </a:r>
            <a:r>
              <a:rPr lang="id-ID" dirty="0" smtClean="0">
                <a:latin typeface="Footlight MT Light" pitchFamily="18" charset="0"/>
              </a:rPr>
              <a:t> menjorok kedalam (first line) atau menggantung (hanging) sedangkan jaraknya ditentukan pada option by yang terletak disebelah kanan option ini.</a:t>
            </a:r>
            <a:endParaRPr lang="id-ID" dirty="0">
              <a:latin typeface="Footlight MT Light"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normAutofit/>
          </a:bodyPr>
          <a:lstStyle/>
          <a:p>
            <a:pPr algn="just">
              <a:buNone/>
            </a:pPr>
            <a:r>
              <a:rPr lang="id-ID" dirty="0" smtClean="0"/>
              <a:t>	</a:t>
            </a:r>
            <a:r>
              <a:rPr lang="id-ID" sz="2600" dirty="0" smtClean="0"/>
              <a:t>Bullet dan Nomor adalah gambar-gambar kecil yang berfungsi untuk </a:t>
            </a:r>
            <a:r>
              <a:rPr lang="es-ES" sz="2600" dirty="0" err="1" smtClean="0"/>
              <a:t>mempercantik</a:t>
            </a:r>
            <a:r>
              <a:rPr lang="es-ES" sz="2600" dirty="0" smtClean="0"/>
              <a:t> </a:t>
            </a:r>
            <a:r>
              <a:rPr lang="es-ES" sz="2600" dirty="0" err="1" smtClean="0"/>
              <a:t>tampilan</a:t>
            </a:r>
            <a:r>
              <a:rPr lang="es-ES" sz="2600" dirty="0" smtClean="0"/>
              <a:t> </a:t>
            </a:r>
            <a:r>
              <a:rPr lang="es-ES" sz="2600" dirty="0" err="1" smtClean="0"/>
              <a:t>dari</a:t>
            </a:r>
            <a:r>
              <a:rPr lang="es-ES" sz="2600" dirty="0" smtClean="0"/>
              <a:t> </a:t>
            </a:r>
            <a:r>
              <a:rPr lang="es-ES" sz="2600" dirty="0" err="1" smtClean="0"/>
              <a:t>suatu</a:t>
            </a:r>
            <a:r>
              <a:rPr lang="es-ES" sz="2600" dirty="0" smtClean="0"/>
              <a:t> </a:t>
            </a:r>
            <a:r>
              <a:rPr lang="es-ES" sz="2600" dirty="0" err="1" smtClean="0"/>
              <a:t>rincian</a:t>
            </a:r>
            <a:r>
              <a:rPr lang="es-ES" sz="2600" dirty="0" smtClean="0"/>
              <a:t> </a:t>
            </a:r>
            <a:r>
              <a:rPr lang="es-ES" sz="2600" dirty="0" err="1" smtClean="0"/>
              <a:t>atau</a:t>
            </a:r>
            <a:r>
              <a:rPr lang="es-ES" sz="2600" dirty="0" smtClean="0"/>
              <a:t> </a:t>
            </a:r>
            <a:r>
              <a:rPr lang="es-ES" sz="2600" dirty="0" err="1" smtClean="0"/>
              <a:t>urutan</a:t>
            </a:r>
            <a:r>
              <a:rPr lang="es-ES" sz="2600" dirty="0" smtClean="0"/>
              <a:t> </a:t>
            </a:r>
            <a:r>
              <a:rPr lang="es-ES" sz="2600" dirty="0" err="1" smtClean="0"/>
              <a:t>tertentu</a:t>
            </a:r>
            <a:r>
              <a:rPr lang="es-ES" sz="2600" dirty="0" smtClean="0"/>
              <a:t> yang </a:t>
            </a:r>
            <a:r>
              <a:rPr lang="es-ES" sz="2600" dirty="0" err="1" smtClean="0"/>
              <a:t>otomatis</a:t>
            </a:r>
            <a:r>
              <a:rPr lang="id-ID" sz="2600" dirty="0" smtClean="0"/>
              <a:t> dilakukan oleh komputer. Misalnya pada bagian keterangan pengaturan paragraph </a:t>
            </a:r>
            <a:r>
              <a:rPr lang="sv-SE" sz="2600" dirty="0" smtClean="0"/>
              <a:t>diatas, digunakan gambar yang berbentuk orang.</a:t>
            </a:r>
          </a:p>
          <a:p>
            <a:pPr algn="just"/>
            <a:r>
              <a:rPr lang="id-ID" sz="2600" dirty="0" smtClean="0"/>
              <a:t>Langkah-langkah membuat Bullet dan Nomor ;</a:t>
            </a:r>
          </a:p>
          <a:p>
            <a:pPr algn="just">
              <a:buNone/>
            </a:pPr>
            <a:r>
              <a:rPr lang="id-ID" sz="2600" dirty="0" smtClean="0"/>
              <a:t>1. Klik menu format</a:t>
            </a:r>
          </a:p>
          <a:p>
            <a:pPr algn="just">
              <a:buNone/>
            </a:pPr>
            <a:r>
              <a:rPr lang="id-ID" sz="2600" dirty="0" smtClean="0"/>
              <a:t>2. Lalu pilih dan klik Bullets and Numbering, sehingga muncul jendela bullets and numbering, Gambar 2.20.</a:t>
            </a:r>
            <a:endParaRPr lang="id-ID" sz="2600" dirty="0"/>
          </a:p>
        </p:txBody>
      </p:sp>
      <p:sp>
        <p:nvSpPr>
          <p:cNvPr id="2" name="Title 1"/>
          <p:cNvSpPr>
            <a:spLocks noGrp="1"/>
          </p:cNvSpPr>
          <p:nvPr>
            <p:ph type="title"/>
          </p:nvPr>
        </p:nvSpPr>
        <p:spPr>
          <a:xfrm>
            <a:off x="457200" y="274638"/>
            <a:ext cx="8229600" cy="582594"/>
          </a:xfrm>
        </p:spPr>
        <p:txBody>
          <a:bodyPr>
            <a:normAutofit fontScale="90000"/>
          </a:bodyPr>
          <a:lstStyle/>
          <a:p>
            <a:r>
              <a:rPr lang="id-ID" sz="3600" b="1" dirty="0" smtClean="0">
                <a:solidFill>
                  <a:srgbClr val="C00000"/>
                </a:solidFill>
              </a:rPr>
              <a:t>Membuat Daftar Bullet dan Nomor</a:t>
            </a:r>
            <a:endParaRPr lang="id-ID"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0"/>
            <a:ext cx="8429684" cy="6643710"/>
          </a:xfrm>
        </p:spPr>
        <p:txBody>
          <a:bodyPr>
            <a:normAutofit fontScale="92500"/>
          </a:bodyPr>
          <a:lstStyle/>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endParaRPr lang="id-ID" sz="2200" dirty="0" smtClean="0"/>
          </a:p>
          <a:p>
            <a:pPr algn="just">
              <a:buNone/>
            </a:pPr>
            <a:r>
              <a:rPr lang="sv-SE" sz="2200" dirty="0" smtClean="0"/>
              <a:t>3. Pilih model bullet yang diinginkan lalu tekan klik OK. Jika ingin melihat</a:t>
            </a:r>
            <a:r>
              <a:rPr lang="id-ID" sz="2200" dirty="0" smtClean="0"/>
              <a:t> gambar yang lain , klik customize. </a:t>
            </a:r>
            <a:r>
              <a:rPr lang="sv-SE" sz="2200" dirty="0" smtClean="0"/>
              <a:t>Begitu juga halnya dengan nomor. Pada tampilan Gambar 2.20 klik tab</a:t>
            </a:r>
          </a:p>
          <a:p>
            <a:pPr algn="just"/>
            <a:r>
              <a:rPr lang="id-ID" sz="2200" dirty="0" smtClean="0"/>
              <a:t>Numbered yang terletak pada bagian atas, sehingga muncul jenis nomor yang tersedia.</a:t>
            </a:r>
            <a:endParaRPr lang="id-ID" sz="2200" dirty="0"/>
          </a:p>
        </p:txBody>
      </p:sp>
      <p:pic>
        <p:nvPicPr>
          <p:cNvPr id="7170" name="Picture 2"/>
          <p:cNvPicPr>
            <a:picLocks noChangeAspect="1" noChangeArrowheads="1"/>
          </p:cNvPicPr>
          <p:nvPr/>
        </p:nvPicPr>
        <p:blipFill>
          <a:blip r:embed="rId2"/>
          <a:srcRect/>
          <a:stretch>
            <a:fillRect/>
          </a:stretch>
        </p:blipFill>
        <p:spPr bwMode="auto">
          <a:xfrm>
            <a:off x="785786" y="142852"/>
            <a:ext cx="8001056" cy="3929090"/>
          </a:xfrm>
          <a:prstGeom prst="rect">
            <a:avLst/>
          </a:prstGeom>
          <a:noFill/>
          <a:ln w="9525">
            <a:noFill/>
            <a:miter lim="800000"/>
            <a:headEnd/>
            <a:tailEnd/>
          </a:ln>
          <a:effectLst/>
        </p:spPr>
      </p:pic>
      <p:sp>
        <p:nvSpPr>
          <p:cNvPr id="6" name="Rectangle 5"/>
          <p:cNvSpPr/>
          <p:nvPr/>
        </p:nvSpPr>
        <p:spPr>
          <a:xfrm>
            <a:off x="2357422" y="4143380"/>
            <a:ext cx="4988738" cy="400110"/>
          </a:xfrm>
          <a:prstGeom prst="rect">
            <a:avLst/>
          </a:prstGeom>
        </p:spPr>
        <p:txBody>
          <a:bodyPr wrap="none">
            <a:spAutoFit/>
          </a:bodyPr>
          <a:lstStyle/>
          <a:p>
            <a:r>
              <a:rPr lang="sv-SE" sz="2000" b="1" dirty="0" smtClean="0"/>
              <a:t>Gambar 2.20. Jendela Bullets and Numbering</a:t>
            </a:r>
            <a:endParaRPr lang="id-ID" sz="2000" dirty="0"/>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id-ID" b="1" dirty="0" smtClean="0"/>
              <a:t>Membuat Header dan Footer</a:t>
            </a:r>
            <a:endParaRPr lang="id-ID" dirty="0"/>
          </a:p>
        </p:txBody>
      </p:sp>
      <p:sp>
        <p:nvSpPr>
          <p:cNvPr id="3" name="Content Placeholder 2"/>
          <p:cNvSpPr>
            <a:spLocks noGrp="1"/>
          </p:cNvSpPr>
          <p:nvPr>
            <p:ph idx="1"/>
          </p:nvPr>
        </p:nvSpPr>
        <p:spPr>
          <a:xfrm>
            <a:off x="457200" y="1071546"/>
            <a:ext cx="8229600" cy="5500726"/>
          </a:xfrm>
        </p:spPr>
        <p:txBody>
          <a:bodyPr>
            <a:normAutofit fontScale="92500" lnSpcReduction="10000"/>
          </a:bodyPr>
          <a:lstStyle/>
          <a:p>
            <a:pPr algn="just">
              <a:buNone/>
            </a:pPr>
            <a:r>
              <a:rPr lang="id-ID" dirty="0" smtClean="0">
                <a:latin typeface="Colonna MT" pitchFamily="82" charset="0"/>
              </a:rPr>
              <a:t>	</a:t>
            </a:r>
            <a:r>
              <a:rPr lang="id-ID" sz="2600" dirty="0" smtClean="0">
                <a:latin typeface="Colonna MT" pitchFamily="82" charset="0"/>
              </a:rPr>
              <a:t>Header(catatan kepala) adalah teks yang khusus diletakkan dibagian atas halaman yang selalu tampil pada setiap halamannya. Sedangkan Footer(catatan kaki) kebalikan dari header. Header dan footer ini sering dibuat untuk memberikan </a:t>
            </a:r>
            <a:r>
              <a:rPr lang="sv-SE" sz="2600" dirty="0" smtClean="0">
                <a:latin typeface="Colonna MT" pitchFamily="82" charset="0"/>
              </a:rPr>
              <a:t>keterangan dari naskah yang diketik.</a:t>
            </a:r>
          </a:p>
          <a:p>
            <a:pPr algn="just">
              <a:buFont typeface="Wingdings" pitchFamily="2" charset="2"/>
              <a:buChar char="ü"/>
            </a:pPr>
            <a:r>
              <a:rPr lang="id-ID" sz="2600" dirty="0" smtClean="0">
                <a:latin typeface="Colonna MT" pitchFamily="82" charset="0"/>
              </a:rPr>
              <a:t>Langkah-langkah membuat header dan footer ;</a:t>
            </a:r>
          </a:p>
          <a:p>
            <a:pPr algn="just">
              <a:buNone/>
            </a:pPr>
            <a:r>
              <a:rPr lang="id-ID" sz="2600" dirty="0" smtClean="0">
                <a:latin typeface="Colonna MT" pitchFamily="82" charset="0"/>
              </a:rPr>
              <a:t>1. Klik menu View.</a:t>
            </a:r>
          </a:p>
          <a:p>
            <a:pPr algn="just">
              <a:buNone/>
            </a:pPr>
            <a:r>
              <a:rPr lang="id-ID" sz="2600" dirty="0" smtClean="0">
                <a:latin typeface="Colonna MT" pitchFamily="82" charset="0"/>
              </a:rPr>
              <a:t>2. Pilih dan klik tab Header and Footer sehingga insertion point otomatis berada pada bagian atas dokumen (membuat header).</a:t>
            </a:r>
          </a:p>
          <a:p>
            <a:pPr>
              <a:buNone/>
            </a:pPr>
            <a:r>
              <a:rPr lang="id-ID" sz="2600" dirty="0" smtClean="0">
                <a:latin typeface="Colonna MT" pitchFamily="82" charset="0"/>
              </a:rPr>
              <a:t>3. Ketikkan teks yang untuk header sesuai dengan keinginan kita, lalu tekan tanda panah bawah untuk berpindah ke footer.</a:t>
            </a:r>
          </a:p>
          <a:p>
            <a:pPr>
              <a:buNone/>
            </a:pPr>
            <a:r>
              <a:rPr lang="id-ID" sz="2600" dirty="0" smtClean="0">
                <a:latin typeface="Colonna MT" pitchFamily="82" charset="0"/>
              </a:rPr>
              <a:t>4. Ketikkan teks untuk footer dan klik ganda diluar kotak header dan footer untuk keluar dari format ini.</a:t>
            </a:r>
            <a:endParaRPr lang="id-ID" sz="2600" dirty="0">
              <a:latin typeface="Colonna MT" pitchFamily="82" charset="0"/>
            </a:endParaRP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id-ID" b="1" dirty="0" smtClean="0"/>
              <a:t>Membuat Tabel</a:t>
            </a:r>
            <a:endParaRPr lang="id-ID" dirty="0"/>
          </a:p>
        </p:txBody>
      </p:sp>
      <p:sp>
        <p:nvSpPr>
          <p:cNvPr id="3" name="Content Placeholder 2"/>
          <p:cNvSpPr>
            <a:spLocks noGrp="1"/>
          </p:cNvSpPr>
          <p:nvPr>
            <p:ph idx="1"/>
          </p:nvPr>
        </p:nvSpPr>
        <p:spPr>
          <a:xfrm>
            <a:off x="457200" y="1071546"/>
            <a:ext cx="8229600" cy="5500726"/>
          </a:xfrm>
        </p:spPr>
        <p:txBody>
          <a:bodyPr>
            <a:normAutofit/>
          </a:bodyPr>
          <a:lstStyle/>
          <a:p>
            <a:r>
              <a:rPr lang="id-ID" sz="2200" dirty="0" smtClean="0">
                <a:latin typeface="Footlight MT Light" pitchFamily="18" charset="0"/>
              </a:rPr>
              <a:t>Untuk membuat table dalam Word 2000 dapat dilakukan dengan cara</a:t>
            </a:r>
          </a:p>
          <a:p>
            <a:pPr>
              <a:buNone/>
            </a:pPr>
            <a:r>
              <a:rPr lang="id-ID" sz="2200" dirty="0" smtClean="0">
                <a:latin typeface="Footlight MT Light" pitchFamily="18" charset="0"/>
              </a:rPr>
              <a:t>1. Klik menu Table</a:t>
            </a:r>
          </a:p>
          <a:p>
            <a:pPr>
              <a:buNone/>
            </a:pPr>
            <a:r>
              <a:rPr lang="id-ID" sz="2200" dirty="0" smtClean="0">
                <a:latin typeface="Footlight MT Light" pitchFamily="18" charset="0"/>
              </a:rPr>
              <a:t>2. Pilih tab Insert lalu klik tab Table, sehingga muncul jendela sbb ;</a:t>
            </a:r>
          </a:p>
          <a:p>
            <a:endParaRPr lang="id-ID" sz="2000" dirty="0"/>
          </a:p>
        </p:txBody>
      </p:sp>
      <p:pic>
        <p:nvPicPr>
          <p:cNvPr id="8194" name="Picture 2"/>
          <p:cNvPicPr>
            <a:picLocks noChangeAspect="1" noChangeArrowheads="1"/>
          </p:cNvPicPr>
          <p:nvPr/>
        </p:nvPicPr>
        <p:blipFill>
          <a:blip r:embed="rId3"/>
          <a:srcRect/>
          <a:stretch>
            <a:fillRect/>
          </a:stretch>
        </p:blipFill>
        <p:spPr bwMode="auto">
          <a:xfrm>
            <a:off x="714348" y="2857496"/>
            <a:ext cx="8001056" cy="3071834"/>
          </a:xfrm>
          <a:prstGeom prst="rect">
            <a:avLst/>
          </a:prstGeom>
          <a:noFill/>
          <a:ln w="9525">
            <a:noFill/>
            <a:miter lim="800000"/>
            <a:headEnd/>
            <a:tailEnd/>
          </a:ln>
          <a:effectLst/>
        </p:spPr>
      </p:pic>
      <p:sp>
        <p:nvSpPr>
          <p:cNvPr id="6" name="Rectangle 5"/>
          <p:cNvSpPr/>
          <p:nvPr/>
        </p:nvSpPr>
        <p:spPr>
          <a:xfrm>
            <a:off x="3286116" y="6143644"/>
            <a:ext cx="3113160" cy="400110"/>
          </a:xfrm>
          <a:prstGeom prst="rect">
            <a:avLst/>
          </a:prstGeom>
        </p:spPr>
        <p:txBody>
          <a:bodyPr wrap="none">
            <a:spAutoFit/>
          </a:bodyPr>
          <a:lstStyle/>
          <a:p>
            <a:r>
              <a:rPr lang="id-ID" sz="2000" b="1" dirty="0" smtClean="0"/>
              <a:t>Gambar 2.21. Jendela Table</a:t>
            </a:r>
            <a:endParaRPr lang="id-ID"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85000" lnSpcReduction="20000"/>
          </a:bodyPr>
          <a:lstStyle/>
          <a:p>
            <a:pPr algn="just">
              <a:buFont typeface="Wingdings" pitchFamily="2" charset="2"/>
              <a:buChar char="Ø"/>
            </a:pPr>
            <a:r>
              <a:rPr lang="id-ID" dirty="0" smtClean="0">
                <a:latin typeface="Vijaya" pitchFamily="34" charset="0"/>
                <a:cs typeface="Vijaya" pitchFamily="34" charset="0"/>
              </a:rPr>
              <a:t>Keterangan ;</a:t>
            </a:r>
          </a:p>
          <a:p>
            <a:pPr algn="just">
              <a:buNone/>
            </a:pPr>
            <a:r>
              <a:rPr lang="id-ID" dirty="0" smtClean="0">
                <a:latin typeface="Vijaya" pitchFamily="34" charset="0"/>
                <a:cs typeface="Vijaya" pitchFamily="34" charset="0"/>
              </a:rPr>
              <a:t>• Option Number of Column digunakan untuk menentukan jumlah kolom dari tabel.</a:t>
            </a:r>
          </a:p>
          <a:p>
            <a:pPr algn="just">
              <a:buNone/>
            </a:pPr>
            <a:r>
              <a:rPr lang="id-ID" dirty="0" smtClean="0">
                <a:latin typeface="Vijaya" pitchFamily="34" charset="0"/>
                <a:cs typeface="Vijaya" pitchFamily="34" charset="0"/>
              </a:rPr>
              <a:t>• Option Number of Rows digunakan untuk menentukan jumlah baris dari tabel.</a:t>
            </a:r>
          </a:p>
          <a:p>
            <a:pPr algn="just">
              <a:buNone/>
            </a:pPr>
            <a:r>
              <a:rPr lang="id-ID" dirty="0" smtClean="0">
                <a:latin typeface="Vijaya" pitchFamily="34" charset="0"/>
                <a:cs typeface="Vijaya" pitchFamily="34" charset="0"/>
              </a:rPr>
              <a:t>• Pada tab AutoFit behavior terdapat 3 option yang dapat dipilih sesuai </a:t>
            </a:r>
            <a:r>
              <a:rPr lang="nn-NO" dirty="0" smtClean="0">
                <a:latin typeface="Vijaya" pitchFamily="34" charset="0"/>
                <a:cs typeface="Vijaya" pitchFamily="34" charset="0"/>
              </a:rPr>
              <a:t>dengan tabel yang akan dibuat.</a:t>
            </a:r>
          </a:p>
          <a:p>
            <a:pPr algn="just">
              <a:buNone/>
            </a:pPr>
            <a:r>
              <a:rPr lang="en-US" dirty="0" smtClean="0">
                <a:latin typeface="Vijaya" pitchFamily="34" charset="0"/>
                <a:cs typeface="Vijaya" pitchFamily="34" charset="0"/>
              </a:rPr>
              <a:t>1. Option Fixed column width </a:t>
            </a:r>
            <a:r>
              <a:rPr lang="en-US" dirty="0" err="1" smtClean="0">
                <a:latin typeface="Vijaya" pitchFamily="34" charset="0"/>
                <a:cs typeface="Vijaya" pitchFamily="34" charset="0"/>
              </a:rPr>
              <a:t>akan</a:t>
            </a:r>
            <a:r>
              <a:rPr lang="en-US" dirty="0" smtClean="0">
                <a:latin typeface="Vijaya" pitchFamily="34" charset="0"/>
                <a:cs typeface="Vijaya" pitchFamily="34" charset="0"/>
              </a:rPr>
              <a:t> </a:t>
            </a:r>
            <a:r>
              <a:rPr lang="en-US" dirty="0" err="1" smtClean="0">
                <a:latin typeface="Vijaya" pitchFamily="34" charset="0"/>
                <a:cs typeface="Vijaya" pitchFamily="34" charset="0"/>
              </a:rPr>
              <a:t>membuat</a:t>
            </a:r>
            <a:r>
              <a:rPr lang="en-US" dirty="0" smtClean="0">
                <a:latin typeface="Vijaya" pitchFamily="34" charset="0"/>
                <a:cs typeface="Vijaya" pitchFamily="34" charset="0"/>
              </a:rPr>
              <a:t> </a:t>
            </a:r>
            <a:r>
              <a:rPr lang="en-US" dirty="0" err="1" smtClean="0">
                <a:latin typeface="Vijaya" pitchFamily="34" charset="0"/>
                <a:cs typeface="Vijaya" pitchFamily="34" charset="0"/>
              </a:rPr>
              <a:t>tabel</a:t>
            </a:r>
            <a:r>
              <a:rPr lang="en-US" dirty="0" smtClean="0">
                <a:latin typeface="Vijaya" pitchFamily="34" charset="0"/>
                <a:cs typeface="Vijaya" pitchFamily="34" charset="0"/>
              </a:rPr>
              <a:t> </a:t>
            </a:r>
            <a:r>
              <a:rPr lang="en-US" dirty="0" err="1" smtClean="0">
                <a:latin typeface="Vijaya" pitchFamily="34" charset="0"/>
                <a:cs typeface="Vijaya" pitchFamily="34" charset="0"/>
              </a:rPr>
              <a:t>pada</a:t>
            </a:r>
            <a:r>
              <a:rPr lang="en-US" dirty="0" smtClean="0">
                <a:latin typeface="Vijaya" pitchFamily="34" charset="0"/>
                <a:cs typeface="Vijaya" pitchFamily="34" charset="0"/>
              </a:rPr>
              <a:t> area </a:t>
            </a:r>
            <a:r>
              <a:rPr lang="en-US" dirty="0" err="1" smtClean="0">
                <a:latin typeface="Vijaya" pitchFamily="34" charset="0"/>
                <a:cs typeface="Vijaya" pitchFamily="34" charset="0"/>
              </a:rPr>
              <a:t>aktif</a:t>
            </a:r>
            <a:r>
              <a:rPr lang="id-ID" dirty="0" smtClean="0">
                <a:latin typeface="Vijaya" pitchFamily="34" charset="0"/>
                <a:cs typeface="Vijaya" pitchFamily="34" charset="0"/>
              </a:rPr>
              <a:t> dengan ukuran kolom yang ditentukan pada option yang terletak disebelah opton ini .</a:t>
            </a:r>
          </a:p>
          <a:p>
            <a:pPr algn="just">
              <a:buNone/>
            </a:pPr>
            <a:r>
              <a:rPr lang="en-US" dirty="0" smtClean="0">
                <a:latin typeface="Vijaya" pitchFamily="34" charset="0"/>
                <a:cs typeface="Vijaya" pitchFamily="34" charset="0"/>
              </a:rPr>
              <a:t>2. Option </a:t>
            </a:r>
            <a:r>
              <a:rPr lang="en-US" dirty="0" err="1" smtClean="0">
                <a:latin typeface="Vijaya" pitchFamily="34" charset="0"/>
                <a:cs typeface="Vijaya" pitchFamily="34" charset="0"/>
              </a:rPr>
              <a:t>autoFit</a:t>
            </a:r>
            <a:r>
              <a:rPr lang="en-US" dirty="0" smtClean="0">
                <a:latin typeface="Vijaya" pitchFamily="34" charset="0"/>
                <a:cs typeface="Vijaya" pitchFamily="34" charset="0"/>
              </a:rPr>
              <a:t> to contents width </a:t>
            </a:r>
            <a:r>
              <a:rPr lang="en-US" dirty="0" err="1" smtClean="0">
                <a:latin typeface="Vijaya" pitchFamily="34" charset="0"/>
                <a:cs typeface="Vijaya" pitchFamily="34" charset="0"/>
              </a:rPr>
              <a:t>akan</a:t>
            </a:r>
            <a:r>
              <a:rPr lang="en-US" dirty="0" smtClean="0">
                <a:latin typeface="Vijaya" pitchFamily="34" charset="0"/>
                <a:cs typeface="Vijaya" pitchFamily="34" charset="0"/>
              </a:rPr>
              <a:t> </a:t>
            </a:r>
            <a:r>
              <a:rPr lang="en-US" dirty="0" err="1" smtClean="0">
                <a:latin typeface="Vijaya" pitchFamily="34" charset="0"/>
                <a:cs typeface="Vijaya" pitchFamily="34" charset="0"/>
              </a:rPr>
              <a:t>membuat</a:t>
            </a:r>
            <a:r>
              <a:rPr lang="en-US" dirty="0" smtClean="0">
                <a:latin typeface="Vijaya" pitchFamily="34" charset="0"/>
                <a:cs typeface="Vijaya" pitchFamily="34" charset="0"/>
              </a:rPr>
              <a:t> </a:t>
            </a:r>
            <a:r>
              <a:rPr lang="en-US" dirty="0" err="1" smtClean="0">
                <a:latin typeface="Vijaya" pitchFamily="34" charset="0"/>
                <a:cs typeface="Vijaya" pitchFamily="34" charset="0"/>
              </a:rPr>
              <a:t>tabel</a:t>
            </a:r>
            <a:r>
              <a:rPr lang="en-US" dirty="0" smtClean="0">
                <a:latin typeface="Vijaya" pitchFamily="34" charset="0"/>
                <a:cs typeface="Vijaya" pitchFamily="34" charset="0"/>
              </a:rPr>
              <a:t> </a:t>
            </a:r>
            <a:r>
              <a:rPr lang="en-US" dirty="0" err="1" smtClean="0">
                <a:latin typeface="Vijaya" pitchFamily="34" charset="0"/>
                <a:cs typeface="Vijaya" pitchFamily="34" charset="0"/>
              </a:rPr>
              <a:t>pada</a:t>
            </a:r>
            <a:r>
              <a:rPr lang="en-US" dirty="0" smtClean="0">
                <a:latin typeface="Vijaya" pitchFamily="34" charset="0"/>
                <a:cs typeface="Vijaya" pitchFamily="34" charset="0"/>
              </a:rPr>
              <a:t> area</a:t>
            </a:r>
            <a:r>
              <a:rPr lang="id-ID" dirty="0" smtClean="0">
                <a:latin typeface="Vijaya" pitchFamily="34" charset="0"/>
                <a:cs typeface="Vijaya" pitchFamily="34" charset="0"/>
              </a:rPr>
              <a:t> aktif yang lebar kolomnya akan otomatis disesuaikan dengan isi kolom.</a:t>
            </a:r>
          </a:p>
          <a:p>
            <a:pPr algn="just">
              <a:buNone/>
            </a:pPr>
            <a:r>
              <a:rPr lang="en-US" dirty="0" smtClean="0">
                <a:latin typeface="Vijaya" pitchFamily="34" charset="0"/>
                <a:cs typeface="Vijaya" pitchFamily="34" charset="0"/>
              </a:rPr>
              <a:t>3. Option </a:t>
            </a:r>
            <a:r>
              <a:rPr lang="en-US" dirty="0" err="1" smtClean="0">
                <a:latin typeface="Vijaya" pitchFamily="34" charset="0"/>
                <a:cs typeface="Vijaya" pitchFamily="34" charset="0"/>
              </a:rPr>
              <a:t>autoFix</a:t>
            </a:r>
            <a:r>
              <a:rPr lang="en-US" dirty="0" smtClean="0">
                <a:latin typeface="Vijaya" pitchFamily="34" charset="0"/>
                <a:cs typeface="Vijaya" pitchFamily="34" charset="0"/>
              </a:rPr>
              <a:t> to windows </a:t>
            </a:r>
            <a:r>
              <a:rPr lang="en-US" dirty="0" err="1" smtClean="0">
                <a:latin typeface="Vijaya" pitchFamily="34" charset="0"/>
                <a:cs typeface="Vijaya" pitchFamily="34" charset="0"/>
              </a:rPr>
              <a:t>akan</a:t>
            </a:r>
            <a:r>
              <a:rPr lang="en-US" dirty="0" smtClean="0">
                <a:latin typeface="Vijaya" pitchFamily="34" charset="0"/>
                <a:cs typeface="Vijaya" pitchFamily="34" charset="0"/>
              </a:rPr>
              <a:t> </a:t>
            </a:r>
            <a:r>
              <a:rPr lang="en-US" dirty="0" err="1" smtClean="0">
                <a:latin typeface="Vijaya" pitchFamily="34" charset="0"/>
                <a:cs typeface="Vijaya" pitchFamily="34" charset="0"/>
              </a:rPr>
              <a:t>membuat</a:t>
            </a:r>
            <a:r>
              <a:rPr lang="en-US" dirty="0" smtClean="0">
                <a:latin typeface="Vijaya" pitchFamily="34" charset="0"/>
                <a:cs typeface="Vijaya" pitchFamily="34" charset="0"/>
              </a:rPr>
              <a:t> </a:t>
            </a:r>
            <a:r>
              <a:rPr lang="en-US" dirty="0" err="1" smtClean="0">
                <a:latin typeface="Vijaya" pitchFamily="34" charset="0"/>
                <a:cs typeface="Vijaya" pitchFamily="34" charset="0"/>
              </a:rPr>
              <a:t>tabel</a:t>
            </a:r>
            <a:r>
              <a:rPr lang="en-US" dirty="0" smtClean="0">
                <a:latin typeface="Vijaya" pitchFamily="34" charset="0"/>
                <a:cs typeface="Vijaya" pitchFamily="34" charset="0"/>
              </a:rPr>
              <a:t> </a:t>
            </a:r>
            <a:r>
              <a:rPr lang="en-US" dirty="0" err="1" smtClean="0">
                <a:latin typeface="Vijaya" pitchFamily="34" charset="0"/>
                <a:cs typeface="Vijaya" pitchFamily="34" charset="0"/>
              </a:rPr>
              <a:t>pada</a:t>
            </a:r>
            <a:r>
              <a:rPr lang="en-US" dirty="0" smtClean="0">
                <a:latin typeface="Vijaya" pitchFamily="34" charset="0"/>
                <a:cs typeface="Vijaya" pitchFamily="34" charset="0"/>
              </a:rPr>
              <a:t> area yang</a:t>
            </a:r>
            <a:r>
              <a:rPr lang="id-ID" dirty="0" smtClean="0">
                <a:latin typeface="Vijaya" pitchFamily="34" charset="0"/>
                <a:cs typeface="Vijaya" pitchFamily="34" charset="0"/>
              </a:rPr>
              <a:t> aktif yang lebar kolomnya akan otomatis disesuaikan dengan lebar windows.</a:t>
            </a:r>
          </a:p>
          <a:p>
            <a:pPr algn="just">
              <a:buNone/>
            </a:pPr>
            <a:r>
              <a:rPr lang="id-ID" dirty="0" smtClean="0">
                <a:latin typeface="Vijaya" pitchFamily="34" charset="0"/>
                <a:cs typeface="Vijaya" pitchFamily="34" charset="0"/>
              </a:rPr>
              <a:t>• Jika ingin membuat tabel dengan format yang disediakan oleh Microsoft Word, kita dapat memilih pada tab Auto Format. Anda dapat mencobanya langsung</a:t>
            </a:r>
            <a:endParaRPr lang="id-ID" dirty="0">
              <a:latin typeface="Vijaya" pitchFamily="34" charset="0"/>
              <a:cs typeface="Vijay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b="1" dirty="0" smtClean="0">
                <a:latin typeface="MingLiU_HKSCS" pitchFamily="18" charset="-120"/>
                <a:ea typeface="MingLiU_HKSCS" pitchFamily="18" charset="-120"/>
              </a:rPr>
              <a:t>Mencetak Dokumen</a:t>
            </a:r>
            <a:endParaRPr lang="id-ID" dirty="0">
              <a:latin typeface="MingLiU_HKSCS" pitchFamily="18" charset="-120"/>
              <a:ea typeface="MingLiU_HKSCS" pitchFamily="18" charset="-120"/>
            </a:endParaRPr>
          </a:p>
        </p:txBody>
      </p:sp>
      <p:sp>
        <p:nvSpPr>
          <p:cNvPr id="3" name="Content Placeholder 2"/>
          <p:cNvSpPr>
            <a:spLocks noGrp="1"/>
          </p:cNvSpPr>
          <p:nvPr>
            <p:ph idx="1"/>
          </p:nvPr>
        </p:nvSpPr>
        <p:spPr>
          <a:xfrm>
            <a:off x="457200" y="1428736"/>
            <a:ext cx="8229600" cy="5000660"/>
          </a:xfrm>
        </p:spPr>
        <p:txBody>
          <a:bodyPr>
            <a:normAutofit fontScale="77500" lnSpcReduction="20000"/>
          </a:bodyPr>
          <a:lstStyle/>
          <a:p>
            <a:pPr algn="just">
              <a:buNone/>
            </a:pPr>
            <a:r>
              <a:rPr lang="id-ID" dirty="0" smtClean="0"/>
              <a:t>	</a:t>
            </a:r>
            <a:r>
              <a:rPr lang="id-ID" dirty="0" smtClean="0">
                <a:solidFill>
                  <a:srgbClr val="FF0000"/>
                </a:solidFill>
                <a:latin typeface="Comic Sans MS" pitchFamily="66" charset="0"/>
              </a:rPr>
              <a:t>Dalam dunia komputer ada dikenal istilah hardcopy dan softcopy, yang masingmasingnya berfungsi untuk mencetak dokumen. softcopy adalah mencetak dokumen ke layar monitor, seperti pada saat anda mengetik data di wondows berarti anda sedang melakukan proses softcopy sedangkan hardcopy adalah mencetak dokumen melalui printer. Biasanya setiap software pengolah selalu menyediakan fasilitas ini. Untuk itu pada bagian akhir dari modul ini kita akan membahas bagaimana cara </a:t>
            </a:r>
            <a:r>
              <a:rPr lang="nn-NO" dirty="0" smtClean="0">
                <a:solidFill>
                  <a:srgbClr val="FF0000"/>
                </a:solidFill>
                <a:latin typeface="Comic Sans MS" pitchFamily="66" charset="0"/>
              </a:rPr>
              <a:t>mencetak dokumen pada Microsoft Word.</a:t>
            </a:r>
          </a:p>
          <a:p>
            <a:pPr algn="just">
              <a:buFont typeface="Wingdings" pitchFamily="2" charset="2"/>
              <a:buChar char="v"/>
            </a:pPr>
            <a:r>
              <a:rPr lang="id-ID" dirty="0" smtClean="0">
                <a:solidFill>
                  <a:srgbClr val="FF0000"/>
                </a:solidFill>
                <a:latin typeface="Comic Sans MS" pitchFamily="66" charset="0"/>
              </a:rPr>
              <a:t>Langkah-langkah membuat mencetak dokumen ;</a:t>
            </a:r>
          </a:p>
          <a:p>
            <a:pPr algn="just">
              <a:buNone/>
            </a:pPr>
            <a:r>
              <a:rPr lang="id-ID" dirty="0" smtClean="0">
                <a:solidFill>
                  <a:srgbClr val="FF0000"/>
                </a:solidFill>
                <a:latin typeface="Comic Sans MS" pitchFamily="66" charset="0"/>
              </a:rPr>
              <a:t>1. Klik menu file</a:t>
            </a:r>
          </a:p>
          <a:p>
            <a:pPr algn="just">
              <a:buNone/>
            </a:pPr>
            <a:r>
              <a:rPr lang="id-ID" dirty="0" smtClean="0">
                <a:solidFill>
                  <a:srgbClr val="FF0000"/>
                </a:solidFill>
                <a:latin typeface="Comic Sans MS" pitchFamily="66" charset="0"/>
              </a:rPr>
              <a:t>2. Lalu pilih dan klik Print, sehingga muncul jendela print sebagai berikut ;</a:t>
            </a:r>
            <a:endParaRPr lang="id-ID" dirty="0">
              <a:solidFill>
                <a:srgbClr val="FF0000"/>
              </a:solidFill>
              <a:latin typeface="Comic Sans MS" pitchFamily="66"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6459"/>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srcRect/>
          <a:stretch>
            <a:fillRect/>
          </a:stretch>
        </p:blipFill>
        <p:spPr bwMode="auto">
          <a:xfrm>
            <a:off x="714348" y="285728"/>
            <a:ext cx="8001056" cy="5715040"/>
          </a:xfrm>
          <a:prstGeom prst="rect">
            <a:avLst/>
          </a:prstGeom>
          <a:noFill/>
          <a:ln w="9525">
            <a:noFill/>
            <a:miter lim="800000"/>
            <a:headEnd/>
            <a:tailEnd/>
          </a:ln>
          <a:effectLst/>
        </p:spPr>
      </p:pic>
      <p:sp>
        <p:nvSpPr>
          <p:cNvPr id="7" name="Rectangle 6"/>
          <p:cNvSpPr/>
          <p:nvPr/>
        </p:nvSpPr>
        <p:spPr>
          <a:xfrm>
            <a:off x="3286116" y="6143644"/>
            <a:ext cx="3062890" cy="400110"/>
          </a:xfrm>
          <a:prstGeom prst="rect">
            <a:avLst/>
          </a:prstGeom>
        </p:spPr>
        <p:txBody>
          <a:bodyPr wrap="none">
            <a:spAutoFit/>
          </a:bodyPr>
          <a:lstStyle/>
          <a:p>
            <a:r>
              <a:rPr lang="id-ID" sz="2000" b="1" dirty="0" smtClean="0"/>
              <a:t>Gambar 2.22. Jendela Print</a:t>
            </a:r>
            <a:endParaRPr lang="id-ID"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92500" lnSpcReduction="10000"/>
          </a:bodyPr>
          <a:lstStyle/>
          <a:p>
            <a:pPr algn="just">
              <a:buFont typeface="Wingdings" pitchFamily="2" charset="2"/>
              <a:buChar char="Ø"/>
            </a:pPr>
            <a:r>
              <a:rPr lang="id-ID" sz="2200" dirty="0" smtClean="0">
                <a:latin typeface="Harrington" pitchFamily="82" charset="0"/>
              </a:rPr>
              <a:t>Keterangan :</a:t>
            </a:r>
          </a:p>
          <a:p>
            <a:pPr algn="just">
              <a:buNone/>
            </a:pPr>
            <a:r>
              <a:rPr lang="id-ID" sz="2200" dirty="0" smtClean="0">
                <a:latin typeface="Harrington" pitchFamily="82" charset="0"/>
              </a:rPr>
              <a:t>• Pada tab Name, pilih jenis printer yang aktif di komputer dengan mengklik tanda panah yang terdapat disebelah kanan option ini ().</a:t>
            </a:r>
          </a:p>
          <a:p>
            <a:pPr algn="just">
              <a:buNone/>
            </a:pPr>
            <a:r>
              <a:rPr lang="id-ID" sz="2200" dirty="0" smtClean="0">
                <a:latin typeface="Harrington" pitchFamily="82" charset="0"/>
              </a:rPr>
              <a:t>• Kita juga bisa mencetak dokumen ini ke file dengan cara menandai option print to file.</a:t>
            </a:r>
          </a:p>
          <a:p>
            <a:pPr algn="just">
              <a:buNone/>
            </a:pPr>
            <a:r>
              <a:rPr lang="nn-NO" sz="2200" dirty="0" smtClean="0">
                <a:latin typeface="Harrington" pitchFamily="82" charset="0"/>
              </a:rPr>
              <a:t>• Pada tab page range ada tiga alternatif pencetakan yang disediakan</a:t>
            </a:r>
            <a:r>
              <a:rPr lang="id-ID" sz="2200" dirty="0" smtClean="0">
                <a:latin typeface="Harrington" pitchFamily="82" charset="0"/>
              </a:rPr>
              <a:t> oleh Microsoft Word.</a:t>
            </a:r>
          </a:p>
          <a:p>
            <a:pPr algn="just">
              <a:buNone/>
            </a:pPr>
            <a:r>
              <a:rPr lang="id-ID" sz="2200" dirty="0" smtClean="0">
                <a:latin typeface="Harrington" pitchFamily="82" charset="0"/>
              </a:rPr>
              <a:t>a. ALL, berfungsi untuk mencetak seluruh isi dokumen.</a:t>
            </a:r>
          </a:p>
          <a:p>
            <a:pPr algn="just">
              <a:buNone/>
            </a:pPr>
            <a:r>
              <a:rPr lang="id-ID" sz="2200" dirty="0" smtClean="0">
                <a:latin typeface="Harrington" pitchFamily="82" charset="0"/>
              </a:rPr>
              <a:t>b. Current page, berfungsi untuk mencetak halaman dokumen yang</a:t>
            </a:r>
          </a:p>
          <a:p>
            <a:pPr algn="just">
              <a:buNone/>
            </a:pPr>
            <a:r>
              <a:rPr lang="id-ID" sz="2200" dirty="0" smtClean="0">
                <a:latin typeface="Harrington" pitchFamily="82" charset="0"/>
              </a:rPr>
              <a:t>sedang aktif saja (halaman yang aktif ditentukan oleh</a:t>
            </a:r>
          </a:p>
          <a:p>
            <a:pPr algn="just">
              <a:buNone/>
            </a:pPr>
            <a:r>
              <a:rPr lang="fi-FI" sz="2200" dirty="0" smtClean="0">
                <a:latin typeface="Harrington" pitchFamily="82" charset="0"/>
              </a:rPr>
              <a:t>c. posisi kursor pada saat pencetakan).</a:t>
            </a:r>
            <a:endParaRPr lang="id-ID" sz="2200" dirty="0" smtClean="0">
              <a:latin typeface="Harrington" pitchFamily="82" charset="0"/>
            </a:endParaRPr>
          </a:p>
          <a:p>
            <a:pPr algn="just">
              <a:buNone/>
            </a:pPr>
            <a:r>
              <a:rPr lang="id-ID" sz="2400" dirty="0" smtClean="0">
                <a:latin typeface="Harrington" pitchFamily="82" charset="0"/>
              </a:rPr>
              <a:t>d. Pages, berfungsi untuk mencetak halaman tertentu dari suatu dokumen dengan mengetikan nomor halaman dokumen yang akan dicetak dan dipisahkan dengan tanda koma. Contoh kita akan </a:t>
            </a:r>
            <a:r>
              <a:rPr lang="sv-SE" sz="2400" dirty="0" smtClean="0">
                <a:latin typeface="Harrington" pitchFamily="82" charset="0"/>
              </a:rPr>
              <a:t>mencetak halaman 1, 2, 5. dan 10, maka pada kolom page range</a:t>
            </a:r>
            <a:r>
              <a:rPr lang="id-ID" sz="2400" dirty="0" smtClean="0">
                <a:latin typeface="Harrington" pitchFamily="82" charset="0"/>
              </a:rPr>
              <a:t> isikan 1,2,5,10. Jika ingin mencetak dokumen pada range tertentu, misalnya ingin mencetak halaman 2 sampai dengan halaman 10m </a:t>
            </a:r>
            <a:r>
              <a:rPr lang="fi-FI" sz="2400" dirty="0" smtClean="0">
                <a:latin typeface="Harrington" pitchFamily="82" charset="0"/>
              </a:rPr>
              <a:t>maka cukup diketikkan 2 - 10, atau mengetikkan 1,2,5-10 jika</a:t>
            </a:r>
            <a:r>
              <a:rPr lang="id-ID" sz="2400" dirty="0" smtClean="0">
                <a:latin typeface="Harrington" pitchFamily="82" charset="0"/>
              </a:rPr>
              <a:t> ingin mencetak halaman 1, 2 dan halaman 5 sampai dengan 10.</a:t>
            </a:r>
            <a:endParaRPr lang="id-ID" sz="2200" dirty="0" smtClean="0">
              <a:latin typeface="Harrington" pitchFamily="82" charset="0"/>
            </a:endParaRPr>
          </a:p>
          <a:p>
            <a:pPr algn="just">
              <a:buNone/>
            </a:pPr>
            <a:endParaRPr lang="id-ID" dirty="0"/>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3"/>
            <a:ext cx="8229600" cy="5072098"/>
          </a:xfrm>
        </p:spPr>
        <p:txBody>
          <a:bodyPr>
            <a:normAutofit fontScale="92500" lnSpcReduction="20000"/>
          </a:bodyPr>
          <a:lstStyle/>
          <a:p>
            <a:pPr algn="just">
              <a:buNone/>
            </a:pPr>
            <a:r>
              <a:rPr lang="id-ID" dirty="0" smtClean="0">
                <a:solidFill>
                  <a:srgbClr val="002060"/>
                </a:solidFill>
                <a:latin typeface="Bradley Hand ITC" pitchFamily="66" charset="0"/>
              </a:rPr>
              <a:t>• </a:t>
            </a:r>
            <a:r>
              <a:rPr lang="id-ID" sz="3000" dirty="0" smtClean="0">
                <a:solidFill>
                  <a:srgbClr val="002060"/>
                </a:solidFill>
                <a:latin typeface="Bradley Hand ITC" pitchFamily="66" charset="0"/>
              </a:rPr>
              <a:t>Pada option print what isikan document jika ingin mencetak dokumen.</a:t>
            </a:r>
          </a:p>
          <a:p>
            <a:pPr algn="just">
              <a:buNone/>
            </a:pPr>
            <a:r>
              <a:rPr lang="id-ID" sz="3000" dirty="0" smtClean="0">
                <a:solidFill>
                  <a:srgbClr val="002060"/>
                </a:solidFill>
                <a:latin typeface="Bradley Hand ITC" pitchFamily="66" charset="0"/>
              </a:rPr>
              <a:t>• Option prints dapat kita pilih alternatif pencetakan, apakah hanya mencetak halaman ganjil (odd) atau genap (event) saja, atau keduanya (allranges)</a:t>
            </a:r>
          </a:p>
          <a:p>
            <a:pPr algn="just">
              <a:buNone/>
            </a:pPr>
            <a:r>
              <a:rPr lang="es-ES" sz="3000" dirty="0" smtClean="0">
                <a:solidFill>
                  <a:srgbClr val="002060"/>
                </a:solidFill>
                <a:latin typeface="Bradley Hand ITC" pitchFamily="66" charset="0"/>
              </a:rPr>
              <a:t>• </a:t>
            </a:r>
            <a:r>
              <a:rPr lang="es-ES" sz="3000" dirty="0" err="1" smtClean="0">
                <a:solidFill>
                  <a:srgbClr val="002060"/>
                </a:solidFill>
                <a:latin typeface="Bradley Hand ITC" pitchFamily="66" charset="0"/>
              </a:rPr>
              <a:t>Tab</a:t>
            </a:r>
            <a:r>
              <a:rPr lang="es-ES" sz="3000" dirty="0" smtClean="0">
                <a:solidFill>
                  <a:srgbClr val="002060"/>
                </a:solidFill>
                <a:latin typeface="Bradley Hand ITC" pitchFamily="66" charset="0"/>
              </a:rPr>
              <a:t> copies </a:t>
            </a:r>
            <a:r>
              <a:rPr lang="es-ES" sz="3000" dirty="0" err="1" smtClean="0">
                <a:solidFill>
                  <a:srgbClr val="002060"/>
                </a:solidFill>
                <a:latin typeface="Bradley Hand ITC" pitchFamily="66" charset="0"/>
              </a:rPr>
              <a:t>digunakan</a:t>
            </a:r>
            <a:r>
              <a:rPr lang="es-ES" sz="3000" dirty="0" smtClean="0">
                <a:solidFill>
                  <a:srgbClr val="002060"/>
                </a:solidFill>
                <a:latin typeface="Bradley Hand ITC" pitchFamily="66" charset="0"/>
              </a:rPr>
              <a:t> </a:t>
            </a:r>
            <a:r>
              <a:rPr lang="es-ES" sz="3000" dirty="0" err="1" smtClean="0">
                <a:solidFill>
                  <a:srgbClr val="002060"/>
                </a:solidFill>
                <a:latin typeface="Bradley Hand ITC" pitchFamily="66" charset="0"/>
              </a:rPr>
              <a:t>untuk</a:t>
            </a:r>
            <a:r>
              <a:rPr lang="es-ES" sz="3000" dirty="0" smtClean="0">
                <a:solidFill>
                  <a:srgbClr val="002060"/>
                </a:solidFill>
                <a:latin typeface="Bradley Hand ITC" pitchFamily="66" charset="0"/>
              </a:rPr>
              <a:t> </a:t>
            </a:r>
            <a:r>
              <a:rPr lang="es-ES" sz="3000" dirty="0" err="1" smtClean="0">
                <a:solidFill>
                  <a:srgbClr val="002060"/>
                </a:solidFill>
                <a:latin typeface="Bradley Hand ITC" pitchFamily="66" charset="0"/>
              </a:rPr>
              <a:t>menentukan</a:t>
            </a:r>
            <a:r>
              <a:rPr lang="es-ES" sz="3000" dirty="0" smtClean="0">
                <a:solidFill>
                  <a:srgbClr val="002060"/>
                </a:solidFill>
                <a:latin typeface="Bradley Hand ITC" pitchFamily="66" charset="0"/>
              </a:rPr>
              <a:t> </a:t>
            </a:r>
            <a:r>
              <a:rPr lang="es-ES" sz="3000" dirty="0" err="1" smtClean="0">
                <a:solidFill>
                  <a:srgbClr val="002060"/>
                </a:solidFill>
                <a:latin typeface="Bradley Hand ITC" pitchFamily="66" charset="0"/>
              </a:rPr>
              <a:t>jumlah</a:t>
            </a:r>
            <a:r>
              <a:rPr lang="es-ES" sz="3000" dirty="0" smtClean="0">
                <a:solidFill>
                  <a:srgbClr val="002060"/>
                </a:solidFill>
                <a:latin typeface="Bradley Hand ITC" pitchFamily="66" charset="0"/>
              </a:rPr>
              <a:t> </a:t>
            </a:r>
            <a:r>
              <a:rPr lang="es-ES" sz="3000" dirty="0" err="1" smtClean="0">
                <a:solidFill>
                  <a:srgbClr val="002060"/>
                </a:solidFill>
                <a:latin typeface="Bradley Hand ITC" pitchFamily="66" charset="0"/>
              </a:rPr>
              <a:t>salinan</a:t>
            </a:r>
            <a:r>
              <a:rPr lang="es-ES" sz="3000" dirty="0" smtClean="0">
                <a:solidFill>
                  <a:srgbClr val="002060"/>
                </a:solidFill>
                <a:latin typeface="Bradley Hand ITC" pitchFamily="66" charset="0"/>
              </a:rPr>
              <a:t> (copian) </a:t>
            </a:r>
            <a:r>
              <a:rPr lang="es-ES" sz="3000" dirty="0" err="1" smtClean="0">
                <a:solidFill>
                  <a:srgbClr val="002060"/>
                </a:solidFill>
                <a:latin typeface="Bradley Hand ITC" pitchFamily="66" charset="0"/>
              </a:rPr>
              <a:t>dari</a:t>
            </a:r>
            <a:r>
              <a:rPr lang="id-ID" sz="3000" dirty="0" smtClean="0">
                <a:solidFill>
                  <a:srgbClr val="002060"/>
                </a:solidFill>
                <a:latin typeface="Bradley Hand ITC" pitchFamily="66" charset="0"/>
              </a:rPr>
              <a:t> dokumen yang akan dicetak. Jika kita mencetak 5 rangkap maka isilah dengan angka 5.</a:t>
            </a:r>
          </a:p>
          <a:p>
            <a:pPr algn="just">
              <a:buFont typeface="Wingdings" pitchFamily="2" charset="2"/>
              <a:buChar char="Ò"/>
            </a:pPr>
            <a:r>
              <a:rPr lang="id-ID" sz="3000" dirty="0" smtClean="0">
                <a:solidFill>
                  <a:srgbClr val="002060"/>
                </a:solidFill>
                <a:latin typeface="Bradley Hand ITC" pitchFamily="66" charset="0"/>
              </a:rPr>
              <a:t> Option properties dapat digunakan untuk menset jenis kertas, kualitas pencetakan, dan lain-lain.</a:t>
            </a:r>
          </a:p>
          <a:p>
            <a:pPr algn="just">
              <a:buNone/>
            </a:pPr>
            <a:r>
              <a:rPr lang="nb-NO" sz="3000" dirty="0" smtClean="0">
                <a:solidFill>
                  <a:srgbClr val="002060"/>
                </a:solidFill>
                <a:latin typeface="Bradley Hand ITC" pitchFamily="66" charset="0"/>
              </a:rPr>
              <a:t>3. Klik OK untuk melakukan proses pencetakan.</a:t>
            </a:r>
            <a:endParaRPr lang="id-ID" sz="3000" dirty="0">
              <a:solidFill>
                <a:srgbClr val="002060"/>
              </a:solidFill>
              <a:latin typeface="Bradley Hand ITC"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Lucida Calligraphy" pitchFamily="66" charset="0"/>
              </a:rPr>
              <a:t>MICROSOFT WORD 2003</a:t>
            </a:r>
            <a:endParaRPr lang="id-ID" dirty="0">
              <a:latin typeface="Lucida Calligraphy" pitchFamily="66" charset="0"/>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v"/>
            </a:pPr>
            <a:r>
              <a:rPr lang="id-ID" dirty="0" smtClean="0"/>
              <a:t>Tentang Microsoft Word</a:t>
            </a:r>
          </a:p>
          <a:p>
            <a:pPr marL="0" lvl="0" indent="0" algn="just" fontAlgn="base">
              <a:lnSpc>
                <a:spcPct val="150000"/>
              </a:lnSpc>
              <a:spcBef>
                <a:spcPct val="0"/>
              </a:spcBef>
              <a:spcAft>
                <a:spcPct val="0"/>
              </a:spcAft>
              <a:buNone/>
            </a:pPr>
            <a:r>
              <a:rPr lang="id-ID" dirty="0" smtClean="0">
                <a:latin typeface="Cambria" pitchFamily="18" charset="0"/>
                <a:ea typeface="Calibri" pitchFamily="34" charset="0"/>
                <a:cs typeface="Times New Roman" pitchFamily="18" charset="0"/>
              </a:rPr>
              <a:t>Microsoft Word adalah sebuah program aplikasi yang digunakan untuk pengolahan kata. Dengan Microsoft Word, dengan mudah kita dapat mengolah sebuah dokumen dan mencetaknya.</a:t>
            </a:r>
            <a:endParaRPr lang="id-ID" dirty="0" smtClean="0">
              <a:latin typeface="Cambria" pitchFamily="18" charset="0"/>
              <a:cs typeface="Arial" pitchFamily="34" charset="0"/>
            </a:endParaRPr>
          </a:p>
          <a:p>
            <a:pPr marL="0" lvl="0" indent="0" algn="just" eaLnBrk="0" fontAlgn="base" hangingPunct="0">
              <a:lnSpc>
                <a:spcPct val="150000"/>
              </a:lnSpc>
              <a:spcBef>
                <a:spcPct val="0"/>
              </a:spcBef>
              <a:spcAft>
                <a:spcPct val="0"/>
              </a:spcAft>
              <a:buNone/>
            </a:pPr>
            <a:r>
              <a:rPr lang="id-ID" dirty="0" smtClean="0">
                <a:latin typeface="Cambria" pitchFamily="18" charset="0"/>
                <a:ea typeface="Calibri" pitchFamily="34" charset="0"/>
                <a:cs typeface="Times New Roman" pitchFamily="18" charset="0"/>
              </a:rPr>
              <a:t>Untuk memulai Microsoft Word, lakukan langkah berikut: Klik Start </a:t>
            </a:r>
            <a:r>
              <a:rPr lang="id-ID" dirty="0" smtClean="0">
                <a:latin typeface="Cambria" pitchFamily="18" charset="0"/>
                <a:ea typeface="Calibri" pitchFamily="34" charset="0"/>
                <a:cs typeface="Calibri" pitchFamily="34" charset="0"/>
              </a:rPr>
              <a:t> Programs  Microsoft Office  Microsoft Office Word 2003. Atau klik ganda pada ikon Microsoft Word pada Desktop.</a:t>
            </a:r>
            <a:endParaRPr lang="id-ID" dirty="0" smtClean="0">
              <a:latin typeface="Cambria" pitchFamily="18" charset="0"/>
              <a:cs typeface="Arial" pitchFamily="34" charset="0"/>
            </a:endParaRPr>
          </a:p>
          <a:p>
            <a:pPr>
              <a:buNone/>
            </a:pPr>
            <a:endParaRPr lang="id-ID" dirty="0"/>
          </a:p>
        </p:txBody>
      </p:sp>
    </p:spTree>
  </p:cSld>
  <p:clrMapOvr>
    <a:masterClrMapping/>
  </p:clrMapOvr>
  <p:transition>
    <p:dissolve/>
    <p:sndAc>
      <p:stSnd>
        <p:snd r:embed="rId2" name="bomb.wav" builtIn="1"/>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EA7E"/>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5357850"/>
          </a:xfrm>
        </p:spPr>
        <p:txBody>
          <a:bodyPr>
            <a:normAutofit fontScale="92500" lnSpcReduction="10000"/>
          </a:bodyPr>
          <a:lstStyle/>
          <a:p>
            <a:pPr algn="just">
              <a:buNone/>
            </a:pPr>
            <a:r>
              <a:rPr lang="id-ID" b="1" dirty="0" smtClean="0">
                <a:latin typeface="Harrington" pitchFamily="82" charset="0"/>
              </a:rPr>
              <a:t>I. </a:t>
            </a:r>
            <a:r>
              <a:rPr lang="id-ID" sz="3000" b="1" dirty="0" smtClean="0">
                <a:latin typeface="Harrington" pitchFamily="82" charset="0"/>
              </a:rPr>
              <a:t>Mengenal Microsoft Word</a:t>
            </a:r>
          </a:p>
          <a:p>
            <a:pPr algn="just"/>
            <a:r>
              <a:rPr lang="nn-NO" sz="3000" dirty="0" smtClean="0">
                <a:latin typeface="Harrington" pitchFamily="82" charset="0"/>
              </a:rPr>
              <a:t>Microsoft Word (MS Word) merupakan program untuk mengolah kata. Program</a:t>
            </a:r>
            <a:r>
              <a:rPr lang="id-ID" sz="3000" dirty="0" smtClean="0">
                <a:latin typeface="Harrington" pitchFamily="82" charset="0"/>
              </a:rPr>
              <a:t> ini bisa digunakan untuk menulis dokumen misalnya karya tulis, skripsi, novel, dan sebagainya. Selain menulis dokumen, MS Word juga dapat digunakan untuk bekerja dengan tabel, menulis teks dengan kreasi, menyisipkan gambar, maupun yang lainnya. Secara </a:t>
            </a:r>
            <a:r>
              <a:rPr lang="id-ID" sz="3000" i="1" dirty="0" smtClean="0">
                <a:latin typeface="Harrington" pitchFamily="82" charset="0"/>
              </a:rPr>
              <a:t>default tampilan area kerja program MS Word 2007 terdiri atas Title Bar, </a:t>
            </a:r>
            <a:r>
              <a:rPr lang="en-US" sz="3000" i="1" dirty="0" smtClean="0">
                <a:latin typeface="Harrington" pitchFamily="82" charset="0"/>
              </a:rPr>
              <a:t>Office Button, Quick Access Toolbar, Menu Bar, Ribbon, Ruler, Status Bar, </a:t>
            </a:r>
            <a:r>
              <a:rPr lang="en-US" sz="3000" i="1" dirty="0" err="1" smtClean="0">
                <a:latin typeface="Harrington" pitchFamily="82" charset="0"/>
              </a:rPr>
              <a:t>dan</a:t>
            </a:r>
            <a:r>
              <a:rPr lang="id-ID" sz="3000" i="1" dirty="0" smtClean="0">
                <a:latin typeface="Harrington" pitchFamily="82" charset="0"/>
              </a:rPr>
              <a:t> </a:t>
            </a:r>
            <a:r>
              <a:rPr lang="en-US" sz="3000" i="1" dirty="0" smtClean="0">
                <a:latin typeface="Harrington" pitchFamily="82" charset="0"/>
              </a:rPr>
              <a:t>View Toolbar. </a:t>
            </a:r>
            <a:r>
              <a:rPr lang="en-US" sz="3000" i="1" dirty="0" err="1" smtClean="0">
                <a:latin typeface="Harrington" pitchFamily="82" charset="0"/>
              </a:rPr>
              <a:t>Tampilan</a:t>
            </a:r>
            <a:r>
              <a:rPr lang="en-US" sz="3000" i="1" dirty="0" smtClean="0">
                <a:latin typeface="Harrington" pitchFamily="82" charset="0"/>
              </a:rPr>
              <a:t> area </a:t>
            </a:r>
            <a:r>
              <a:rPr lang="en-US" sz="3000" i="1" dirty="0" err="1" smtClean="0">
                <a:latin typeface="Harrington" pitchFamily="82" charset="0"/>
              </a:rPr>
              <a:t>kerja</a:t>
            </a:r>
            <a:r>
              <a:rPr lang="en-US" sz="3000" i="1" dirty="0" smtClean="0">
                <a:latin typeface="Harrington" pitchFamily="82" charset="0"/>
              </a:rPr>
              <a:t> </a:t>
            </a:r>
            <a:r>
              <a:rPr lang="en-US" sz="3000" i="1" dirty="0" err="1" smtClean="0">
                <a:latin typeface="Harrington" pitchFamily="82" charset="0"/>
              </a:rPr>
              <a:t>dapat</a:t>
            </a:r>
            <a:r>
              <a:rPr lang="en-US" sz="3000" i="1" dirty="0" smtClean="0">
                <a:latin typeface="Harrington" pitchFamily="82" charset="0"/>
              </a:rPr>
              <a:t> </a:t>
            </a:r>
            <a:r>
              <a:rPr lang="en-US" sz="3000" i="1" dirty="0" err="1" smtClean="0">
                <a:latin typeface="Harrington" pitchFamily="82" charset="0"/>
              </a:rPr>
              <a:t>dilihat</a:t>
            </a:r>
            <a:r>
              <a:rPr lang="en-US" sz="3000" i="1" dirty="0" smtClean="0">
                <a:latin typeface="Harrington" pitchFamily="82" charset="0"/>
              </a:rPr>
              <a:t> </a:t>
            </a:r>
            <a:r>
              <a:rPr lang="en-US" sz="3000" i="1" dirty="0" err="1" smtClean="0">
                <a:latin typeface="Harrington" pitchFamily="82" charset="0"/>
              </a:rPr>
              <a:t>pada</a:t>
            </a:r>
            <a:r>
              <a:rPr lang="en-US" sz="3000" i="1" dirty="0" smtClean="0">
                <a:latin typeface="Harrington" pitchFamily="82" charset="0"/>
              </a:rPr>
              <a:t> </a:t>
            </a:r>
            <a:r>
              <a:rPr lang="en-US" sz="3000" i="1" dirty="0" err="1" smtClean="0">
                <a:latin typeface="Harrington" pitchFamily="82" charset="0"/>
              </a:rPr>
              <a:t>Gambar</a:t>
            </a:r>
            <a:r>
              <a:rPr lang="en-US" sz="3000" i="1" dirty="0" smtClean="0">
                <a:latin typeface="Harrington" pitchFamily="82" charset="0"/>
              </a:rPr>
              <a:t> 1.</a:t>
            </a:r>
            <a:endParaRPr lang="id-ID" sz="3000" dirty="0">
              <a:latin typeface="Harrington" pitchFamily="82"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b="1" dirty="0" smtClean="0"/>
              <a:t>Microsoft Word 2007</a:t>
            </a:r>
            <a:endParaRPr lang="id-ID" dirty="0"/>
          </a:p>
        </p:txBody>
      </p:sp>
      <p:pic>
        <p:nvPicPr>
          <p:cNvPr id="10242" name="Picture 2"/>
          <p:cNvPicPr>
            <a:picLocks noGrp="1" noChangeAspect="1" noChangeArrowheads="1"/>
          </p:cNvPicPr>
          <p:nvPr>
            <p:ph idx="1"/>
          </p:nvPr>
        </p:nvPicPr>
        <p:blipFill>
          <a:blip r:embed="rId3"/>
          <a:srcRect l="21354" t="12361" r="14409" b="4264"/>
          <a:stretch>
            <a:fillRect/>
          </a:stretch>
        </p:blipFill>
        <p:spPr bwMode="auto">
          <a:xfrm>
            <a:off x="785786" y="1357298"/>
            <a:ext cx="7858180" cy="5072098"/>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a:bodyPr>
          <a:lstStyle/>
          <a:p>
            <a:pPr algn="just"/>
            <a:r>
              <a:rPr lang="id-ID" sz="2000" i="1" dirty="0" smtClean="0"/>
              <a:t>Title Bar berisi nama file yang sedang dikerjakan, serta tombol menampilkan, atau menyembunyikan jendela program, dan menutup program, yaitu tombol </a:t>
            </a:r>
            <a:r>
              <a:rPr lang="id-ID" sz="2000" b="1" i="1" dirty="0" smtClean="0"/>
              <a:t>Minimize, Maximize/Restore, dan Close.</a:t>
            </a:r>
          </a:p>
          <a:p>
            <a:pPr algn="just"/>
            <a:r>
              <a:rPr lang="id-ID" sz="2000" i="1" dirty="0" smtClean="0"/>
              <a:t>Office Button berisi perintah-perintah yang berkaitan dengan dokumen seperti</a:t>
            </a:r>
          </a:p>
          <a:p>
            <a:pPr algn="just"/>
            <a:r>
              <a:rPr lang="id-ID" sz="2000" i="1" dirty="0" smtClean="0"/>
              <a:t>membuat dokumen baru </a:t>
            </a:r>
            <a:r>
              <a:rPr lang="id-ID" sz="2000" b="1" i="1" dirty="0" smtClean="0"/>
              <a:t>(New), membuka dokumen (Open), menyimpan</a:t>
            </a:r>
          </a:p>
          <a:p>
            <a:pPr algn="just"/>
            <a:r>
              <a:rPr lang="id-ID" sz="2000" i="1" dirty="0" smtClean="0"/>
              <a:t>dokumen </a:t>
            </a:r>
            <a:r>
              <a:rPr lang="id-ID" sz="2000" b="1" i="1" dirty="0" smtClean="0"/>
              <a:t>(Save), mencetak dokumen (Print), dan sebagainya (Gambar 2).</a:t>
            </a:r>
          </a:p>
          <a:p>
            <a:pPr algn="just"/>
            <a:endParaRPr lang="id-ID" sz="2000" i="1" dirty="0"/>
          </a:p>
        </p:txBody>
      </p:sp>
      <p:pic>
        <p:nvPicPr>
          <p:cNvPr id="11268" name="Picture 4"/>
          <p:cNvPicPr>
            <a:picLocks noChangeAspect="1" noChangeArrowheads="1"/>
          </p:cNvPicPr>
          <p:nvPr/>
        </p:nvPicPr>
        <p:blipFill>
          <a:blip r:embed="rId2"/>
          <a:srcRect/>
          <a:stretch>
            <a:fillRect/>
          </a:stretch>
        </p:blipFill>
        <p:spPr bwMode="auto">
          <a:xfrm>
            <a:off x="500034" y="2714620"/>
            <a:ext cx="8215370" cy="3286148"/>
          </a:xfrm>
          <a:prstGeom prst="rect">
            <a:avLst/>
          </a:prstGeom>
          <a:noFill/>
          <a:ln w="9525">
            <a:noFill/>
            <a:miter lim="800000"/>
            <a:headEnd/>
            <a:tailEnd/>
          </a:ln>
          <a:effectLst/>
        </p:spPr>
      </p:pic>
      <p:sp>
        <p:nvSpPr>
          <p:cNvPr id="8" name="Rectangle 7"/>
          <p:cNvSpPr/>
          <p:nvPr/>
        </p:nvSpPr>
        <p:spPr>
          <a:xfrm>
            <a:off x="2428860" y="6215082"/>
            <a:ext cx="4400435" cy="369332"/>
          </a:xfrm>
          <a:prstGeom prst="rect">
            <a:avLst/>
          </a:prstGeom>
        </p:spPr>
        <p:txBody>
          <a:bodyPr wrap="none">
            <a:spAutoFit/>
          </a:bodyPr>
          <a:lstStyle/>
          <a:p>
            <a:r>
              <a:rPr lang="sv-SE" b="1" dirty="0" smtClean="0"/>
              <a:t>Gambar 2. Menu-menu dalam Office Button</a:t>
            </a:r>
            <a:endParaRPr lang="id-ID" b="1" dirty="0"/>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643470"/>
          </a:xfrm>
        </p:spPr>
        <p:txBody>
          <a:bodyPr>
            <a:noAutofit/>
          </a:bodyPr>
          <a:lstStyle/>
          <a:p>
            <a:pPr algn="just"/>
            <a:r>
              <a:rPr lang="sv-SE" sz="2800" i="1" dirty="0" smtClean="0">
                <a:latin typeface="Microsoft Yi Baiti" pitchFamily="66" charset="0"/>
                <a:ea typeface="Microsoft Yi Baiti" pitchFamily="66" charset="0"/>
              </a:rPr>
              <a:t>Quick Access Toolbar berisi tombol-tombol yang berfungsi sebagai </a:t>
            </a:r>
            <a:r>
              <a:rPr lang="sv-SE" sz="2800" i="1" dirty="0" smtClean="0">
                <a:latin typeface="Microsoft Yi Baiti" pitchFamily="66" charset="0"/>
                <a:ea typeface="Microsoft Yi Baiti" pitchFamily="66" charset="0"/>
              </a:rPr>
              <a:t>alternatif</a:t>
            </a:r>
            <a:r>
              <a:rPr lang="id-ID" sz="2800" i="1" dirty="0" smtClean="0">
                <a:latin typeface="Microsoft Yi Baiti" pitchFamily="66" charset="0"/>
                <a:ea typeface="Microsoft Yi Baiti" pitchFamily="66" charset="0"/>
              </a:rPr>
              <a:t> </a:t>
            </a:r>
            <a:r>
              <a:rPr lang="id-ID" sz="2800" dirty="0" smtClean="0">
                <a:latin typeface="Microsoft Yi Baiti" pitchFamily="66" charset="0"/>
                <a:ea typeface="Microsoft Yi Baiti" pitchFamily="66" charset="0"/>
              </a:rPr>
              <a:t>penggunaan </a:t>
            </a:r>
            <a:r>
              <a:rPr lang="id-ID" sz="2800" dirty="0" smtClean="0">
                <a:latin typeface="Microsoft Yi Baiti" pitchFamily="66" charset="0"/>
                <a:ea typeface="Microsoft Yi Baiti" pitchFamily="66" charset="0"/>
              </a:rPr>
              <a:t>perintah yang sering digunakan. Sebagai contoh, tool </a:t>
            </a:r>
            <a:r>
              <a:rPr lang="id-ID" sz="2800" b="1" dirty="0" smtClean="0">
                <a:latin typeface="Microsoft Yi Baiti" pitchFamily="66" charset="0"/>
                <a:ea typeface="Microsoft Yi Baiti" pitchFamily="66" charset="0"/>
              </a:rPr>
              <a:t>Open </a:t>
            </a:r>
            <a:r>
              <a:rPr lang="id-ID" sz="2800" dirty="0" smtClean="0">
                <a:latin typeface="Microsoft Yi Baiti" pitchFamily="66" charset="0"/>
                <a:ea typeface="Microsoft Yi Baiti" pitchFamily="66" charset="0"/>
              </a:rPr>
              <a:t>merupakan </a:t>
            </a:r>
            <a:r>
              <a:rPr lang="id-ID" sz="2800" i="1" dirty="0" smtClean="0">
                <a:latin typeface="Microsoft Yi Baiti" pitchFamily="66" charset="0"/>
                <a:ea typeface="Microsoft Yi Baiti" pitchFamily="66" charset="0"/>
              </a:rPr>
              <a:t>shortcut dari </a:t>
            </a:r>
            <a:r>
              <a:rPr lang="id-ID" sz="2800" b="1" i="1" dirty="0" smtClean="0">
                <a:latin typeface="Microsoft Yi Baiti" pitchFamily="66" charset="0"/>
                <a:ea typeface="Microsoft Yi Baiti" pitchFamily="66" charset="0"/>
              </a:rPr>
              <a:t>Office Button&gt;Open, atau tool Save </a:t>
            </a:r>
            <a:r>
              <a:rPr lang="id-ID" sz="2800" b="1" i="1" dirty="0" smtClean="0">
                <a:latin typeface="Microsoft Yi Baiti" pitchFamily="66" charset="0"/>
                <a:ea typeface="Microsoft Yi Baiti" pitchFamily="66" charset="0"/>
              </a:rPr>
              <a:t>merupakan </a:t>
            </a:r>
            <a:r>
              <a:rPr lang="id-ID" sz="2800" dirty="0" smtClean="0">
                <a:latin typeface="Microsoft Yi Baiti" pitchFamily="66" charset="0"/>
                <a:ea typeface="Microsoft Yi Baiti" pitchFamily="66" charset="0"/>
              </a:rPr>
              <a:t>shortcut </a:t>
            </a:r>
            <a:r>
              <a:rPr lang="id-ID" sz="2800" dirty="0" smtClean="0">
                <a:latin typeface="Microsoft Yi Baiti" pitchFamily="66" charset="0"/>
                <a:ea typeface="Microsoft Yi Baiti" pitchFamily="66" charset="0"/>
              </a:rPr>
              <a:t>dari </a:t>
            </a:r>
            <a:r>
              <a:rPr lang="id-ID" sz="2800" b="1" dirty="0" smtClean="0">
                <a:latin typeface="Microsoft Yi Baiti" pitchFamily="66" charset="0"/>
                <a:ea typeface="Microsoft Yi Baiti" pitchFamily="66" charset="0"/>
              </a:rPr>
              <a:t>Office Button&gt;Save.</a:t>
            </a:r>
          </a:p>
          <a:p>
            <a:pPr algn="just"/>
            <a:r>
              <a:rPr lang="id-ID" sz="2800" i="1" dirty="0" smtClean="0">
                <a:latin typeface="Microsoft Yi Baiti" pitchFamily="66" charset="0"/>
                <a:ea typeface="Microsoft Yi Baiti" pitchFamily="66" charset="0"/>
              </a:rPr>
              <a:t>Menu Bar berisi serangkaian perintah yang didalamnya terdapat sub-sub </a:t>
            </a:r>
            <a:r>
              <a:rPr lang="id-ID" sz="2800" i="1" dirty="0" smtClean="0">
                <a:latin typeface="Microsoft Yi Baiti" pitchFamily="66" charset="0"/>
                <a:ea typeface="Microsoft Yi Baiti" pitchFamily="66" charset="0"/>
              </a:rPr>
              <a:t>perintah </a:t>
            </a:r>
            <a:r>
              <a:rPr lang="id-ID" sz="2800" dirty="0" smtClean="0">
                <a:latin typeface="Microsoft Yi Baiti" pitchFamily="66" charset="0"/>
                <a:ea typeface="Microsoft Yi Baiti" pitchFamily="66" charset="0"/>
              </a:rPr>
              <a:t>sesuai </a:t>
            </a:r>
            <a:r>
              <a:rPr lang="id-ID" sz="2800" dirty="0" smtClean="0">
                <a:latin typeface="Microsoft Yi Baiti" pitchFamily="66" charset="0"/>
                <a:ea typeface="Microsoft Yi Baiti" pitchFamily="66" charset="0"/>
              </a:rPr>
              <a:t>kategorinya. Sebagai contoh, pada menu </a:t>
            </a:r>
            <a:r>
              <a:rPr lang="id-ID" sz="2800" b="1" dirty="0" smtClean="0">
                <a:latin typeface="Microsoft Yi Baiti" pitchFamily="66" charset="0"/>
                <a:ea typeface="Microsoft Yi Baiti" pitchFamily="66" charset="0"/>
              </a:rPr>
              <a:t>Home terdapat submenu</a:t>
            </a:r>
          </a:p>
          <a:p>
            <a:pPr algn="just"/>
            <a:r>
              <a:rPr lang="id-ID" sz="2800" b="1" dirty="0" smtClean="0">
                <a:latin typeface="Microsoft Yi Baiti" pitchFamily="66" charset="0"/>
                <a:ea typeface="Microsoft Yi Baiti" pitchFamily="66" charset="0"/>
              </a:rPr>
              <a:t>Clipboard, Font, Paragraph, Styles, dan Editing yang didalamnya </a:t>
            </a:r>
            <a:r>
              <a:rPr lang="id-ID" sz="2800" b="1" dirty="0" smtClean="0">
                <a:latin typeface="Microsoft Yi Baiti" pitchFamily="66" charset="0"/>
                <a:ea typeface="Microsoft Yi Baiti" pitchFamily="66" charset="0"/>
              </a:rPr>
              <a:t>berisi </a:t>
            </a:r>
            <a:r>
              <a:rPr lang="id-ID" sz="2800" dirty="0" smtClean="0">
                <a:latin typeface="Microsoft Yi Baiti" pitchFamily="66" charset="0"/>
                <a:ea typeface="Microsoft Yi Baiti" pitchFamily="66" charset="0"/>
              </a:rPr>
              <a:t>perintah-perintah </a:t>
            </a:r>
            <a:r>
              <a:rPr lang="id-ID" sz="2800" dirty="0" smtClean="0">
                <a:latin typeface="Microsoft Yi Baiti" pitchFamily="66" charset="0"/>
                <a:ea typeface="Microsoft Yi Baiti" pitchFamily="66" charset="0"/>
              </a:rPr>
              <a:t>sesuai kategorinya.</a:t>
            </a:r>
            <a:endParaRPr lang="id-ID" sz="2800" dirty="0">
              <a:latin typeface="Microsoft Yi Baiti" pitchFamily="66" charset="0"/>
              <a:ea typeface="Microsoft Yi Baiti" pitchFamily="66"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15040"/>
          </a:xfrm>
        </p:spPr>
        <p:txBody>
          <a:bodyPr>
            <a:normAutofit lnSpcReduction="10000"/>
          </a:bodyPr>
          <a:lstStyle/>
          <a:p>
            <a:pPr algn="just"/>
            <a:r>
              <a:rPr lang="id-ID" sz="2800" i="1" dirty="0" smtClean="0"/>
              <a:t>Ribbon berisi perintah-perintah khusus yang merupakan submenu dari </a:t>
            </a:r>
            <a:r>
              <a:rPr lang="id-ID" sz="2800" b="1" i="1" dirty="0" smtClean="0"/>
              <a:t>Menu Bar.</a:t>
            </a:r>
          </a:p>
          <a:p>
            <a:pPr algn="just"/>
            <a:r>
              <a:rPr lang="id-ID" sz="2800" i="1" dirty="0" smtClean="0"/>
              <a:t>Ruler merupakan kotak pengukuran yang diletakkan secara horizontal, yaitu </a:t>
            </a:r>
            <a:r>
              <a:rPr lang="id-ID" sz="2800" i="1" dirty="0" smtClean="0"/>
              <a:t>di </a:t>
            </a:r>
            <a:r>
              <a:rPr lang="id-ID" sz="2800" dirty="0" smtClean="0"/>
              <a:t>atas </a:t>
            </a:r>
            <a:r>
              <a:rPr lang="id-ID" sz="2800" dirty="0" smtClean="0"/>
              <a:t>dokumen, dan secara vertikal, yaitu di sebelah kiri dokumen. </a:t>
            </a:r>
            <a:r>
              <a:rPr lang="id-ID" sz="2800" b="1" dirty="0" smtClean="0"/>
              <a:t>Ruler </a:t>
            </a:r>
            <a:r>
              <a:rPr lang="id-ID" sz="2800" b="1" dirty="0" smtClean="0"/>
              <a:t>berfungsi </a:t>
            </a:r>
            <a:r>
              <a:rPr lang="id-ID" sz="2800" dirty="0" smtClean="0"/>
              <a:t>untuk </a:t>
            </a:r>
            <a:r>
              <a:rPr lang="id-ID" sz="2800" dirty="0" smtClean="0"/>
              <a:t>mempermudah melakukan pengaturan letak halaman.</a:t>
            </a:r>
          </a:p>
          <a:p>
            <a:pPr algn="just"/>
            <a:r>
              <a:rPr lang="id-ID" sz="2800" i="1" dirty="0" smtClean="0"/>
              <a:t>Status Bar adalah baris horizontal yang menampilkan informasi jendela </a:t>
            </a:r>
            <a:r>
              <a:rPr lang="id-ID" sz="2800" i="1" dirty="0" smtClean="0"/>
              <a:t>dokumen </a:t>
            </a:r>
            <a:r>
              <a:rPr lang="sv-SE" sz="2800" dirty="0" smtClean="0"/>
              <a:t>yang </a:t>
            </a:r>
            <a:r>
              <a:rPr lang="sv-SE" sz="2800" dirty="0" smtClean="0"/>
              <a:t>sedang ditampilkan, antara lain (Gambar 3</a:t>
            </a:r>
            <a:r>
              <a:rPr lang="sv-SE" sz="2800" dirty="0" smtClean="0"/>
              <a:t>):</a:t>
            </a:r>
            <a:endParaRPr lang="id-ID" sz="2800" dirty="0" smtClean="0"/>
          </a:p>
          <a:p>
            <a:pPr algn="just">
              <a:buNone/>
            </a:pPr>
            <a:endParaRPr lang="id-ID" sz="2800" dirty="0" smtClean="0"/>
          </a:p>
          <a:p>
            <a:pPr algn="just">
              <a:buNone/>
            </a:pPr>
            <a:endParaRPr lang="id-ID" sz="2800" dirty="0" smtClean="0"/>
          </a:p>
          <a:p>
            <a:pPr algn="just">
              <a:buNone/>
            </a:pPr>
            <a:r>
              <a:rPr lang="id-ID" sz="2000" dirty="0" smtClean="0"/>
              <a:t>				</a:t>
            </a:r>
          </a:p>
          <a:p>
            <a:pPr algn="just">
              <a:buNone/>
            </a:pPr>
            <a:r>
              <a:rPr lang="id-ID" sz="2000" dirty="0" smtClean="0"/>
              <a:t>	</a:t>
            </a:r>
            <a:r>
              <a:rPr lang="id-ID" sz="2000" dirty="0" smtClean="0"/>
              <a:t>			Gambar </a:t>
            </a:r>
            <a:r>
              <a:rPr lang="id-ID" sz="2000" dirty="0" smtClean="0"/>
              <a:t>3. Status Bar</a:t>
            </a:r>
            <a:endParaRPr lang="id-ID" sz="2000" dirty="0"/>
          </a:p>
        </p:txBody>
      </p:sp>
      <p:pic>
        <p:nvPicPr>
          <p:cNvPr id="1026" name="Picture 2"/>
          <p:cNvPicPr>
            <a:picLocks noChangeAspect="1" noChangeArrowheads="1"/>
          </p:cNvPicPr>
          <p:nvPr/>
        </p:nvPicPr>
        <p:blipFill>
          <a:blip r:embed="rId2"/>
          <a:srcRect/>
          <a:stretch>
            <a:fillRect/>
          </a:stretch>
        </p:blipFill>
        <p:spPr bwMode="auto">
          <a:xfrm>
            <a:off x="1500166" y="5000636"/>
            <a:ext cx="6286544" cy="785818"/>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42942"/>
          </a:xfrm>
        </p:spPr>
        <p:txBody>
          <a:bodyPr>
            <a:normAutofit fontScale="90000"/>
          </a:bodyPr>
          <a:lstStyle/>
          <a:p>
            <a:pPr algn="l"/>
            <a:r>
              <a:rPr lang="id-ID" sz="2700" b="1" dirty="0" smtClean="0"/>
              <a:t/>
            </a:r>
            <a:br>
              <a:rPr lang="id-ID" sz="2700" b="1" dirty="0" smtClean="0"/>
            </a:br>
            <a:r>
              <a:rPr lang="sv-SE" sz="2700" b="1" dirty="0" smtClean="0"/>
              <a:t>Page</a:t>
            </a:r>
            <a:r>
              <a:rPr lang="sv-SE" sz="2700" b="1" dirty="0" smtClean="0"/>
              <a:t>: menampilkan informasi halaman (Gambar 3.1).</a:t>
            </a:r>
            <a:r>
              <a:rPr lang="id-ID" dirty="0" smtClean="0"/>
              <a:t/>
            </a:r>
            <a:br>
              <a:rPr lang="id-ID" dirty="0" smtClean="0"/>
            </a:br>
            <a:endParaRPr lang="id-ID" dirty="0"/>
          </a:p>
        </p:txBody>
      </p:sp>
      <p:pic>
        <p:nvPicPr>
          <p:cNvPr id="2050" name="Picture 2"/>
          <p:cNvPicPr>
            <a:picLocks noGrp="1" noChangeAspect="1" noChangeArrowheads="1"/>
          </p:cNvPicPr>
          <p:nvPr>
            <p:ph idx="1"/>
          </p:nvPr>
        </p:nvPicPr>
        <p:blipFill>
          <a:blip r:embed="rId2"/>
          <a:srcRect/>
          <a:stretch>
            <a:fillRect/>
          </a:stretch>
        </p:blipFill>
        <p:spPr bwMode="auto">
          <a:xfrm>
            <a:off x="500034" y="1500174"/>
            <a:ext cx="7786742" cy="3929090"/>
          </a:xfrm>
          <a:prstGeom prst="rect">
            <a:avLst/>
          </a:prstGeom>
          <a:noFill/>
          <a:ln w="9525">
            <a:noFill/>
            <a:miter lim="800000"/>
            <a:headEnd/>
            <a:tailEnd/>
          </a:ln>
          <a:effectLst/>
        </p:spPr>
      </p:pic>
      <p:sp>
        <p:nvSpPr>
          <p:cNvPr id="6" name="Rectangle 5"/>
          <p:cNvSpPr/>
          <p:nvPr/>
        </p:nvSpPr>
        <p:spPr>
          <a:xfrm>
            <a:off x="3143240" y="5572140"/>
            <a:ext cx="3021269" cy="400110"/>
          </a:xfrm>
          <a:prstGeom prst="rect">
            <a:avLst/>
          </a:prstGeom>
        </p:spPr>
        <p:txBody>
          <a:bodyPr wrap="square">
            <a:spAutoFit/>
          </a:bodyPr>
          <a:lstStyle/>
          <a:p>
            <a:r>
              <a:rPr lang="id-ID" sz="2000" dirty="0" smtClean="0"/>
              <a:t>Gambar 3.1. Page Search</a:t>
            </a:r>
            <a:endParaRPr lang="id-ID"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a:bodyPr>
          <a:lstStyle/>
          <a:p>
            <a:r>
              <a:rPr lang="fi-FI" sz="2200" b="1" dirty="0" smtClean="0"/>
              <a:t>Words: Menampilkan jumlah halaman, kata, huruf (tanpa spasi), </a:t>
            </a:r>
            <a:r>
              <a:rPr lang="fi-FI" sz="2200" b="1" dirty="0" smtClean="0"/>
              <a:t>huruf</a:t>
            </a:r>
            <a:r>
              <a:rPr lang="id-ID" sz="2200" b="1" dirty="0" smtClean="0"/>
              <a:t> </a:t>
            </a:r>
            <a:r>
              <a:rPr lang="id-ID" sz="2200" dirty="0" smtClean="0"/>
              <a:t>(dengan </a:t>
            </a:r>
            <a:r>
              <a:rPr lang="id-ID" sz="2200" dirty="0" smtClean="0"/>
              <a:t>spasi), paragraf, dan baris (Gambar 3.2).</a:t>
            </a:r>
            <a:endParaRPr lang="id-ID" sz="2200" dirty="0"/>
          </a:p>
        </p:txBody>
      </p:sp>
      <p:pic>
        <p:nvPicPr>
          <p:cNvPr id="3074" name="Picture 2"/>
          <p:cNvPicPr>
            <a:picLocks noChangeAspect="1" noChangeArrowheads="1"/>
          </p:cNvPicPr>
          <p:nvPr/>
        </p:nvPicPr>
        <p:blipFill>
          <a:blip r:embed="rId2"/>
          <a:srcRect/>
          <a:stretch>
            <a:fillRect/>
          </a:stretch>
        </p:blipFill>
        <p:spPr bwMode="auto">
          <a:xfrm>
            <a:off x="1785918" y="2071678"/>
            <a:ext cx="5786478" cy="3500462"/>
          </a:xfrm>
          <a:prstGeom prst="rect">
            <a:avLst/>
          </a:prstGeom>
          <a:noFill/>
          <a:ln w="9525">
            <a:noFill/>
            <a:miter lim="800000"/>
            <a:headEnd/>
            <a:tailEnd/>
          </a:ln>
          <a:effectLst/>
        </p:spPr>
      </p:pic>
      <p:sp>
        <p:nvSpPr>
          <p:cNvPr id="6" name="Rectangle 5"/>
          <p:cNvSpPr/>
          <p:nvPr/>
        </p:nvSpPr>
        <p:spPr>
          <a:xfrm>
            <a:off x="3143240" y="5857892"/>
            <a:ext cx="2780889" cy="400110"/>
          </a:xfrm>
          <a:prstGeom prst="rect">
            <a:avLst/>
          </a:prstGeom>
        </p:spPr>
        <p:txBody>
          <a:bodyPr wrap="none">
            <a:spAutoFit/>
          </a:bodyPr>
          <a:lstStyle/>
          <a:p>
            <a:r>
              <a:rPr lang="id-ID" sz="2000" dirty="0" smtClean="0"/>
              <a:t>Gambar 3.2. Word Count</a:t>
            </a:r>
            <a:endParaRPr lang="id-ID" sz="2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id-ID" sz="3200" b="1" dirty="0" smtClean="0"/>
              <a:t>Membuat, menyimpan, menutup, dan membuka dokumen</a:t>
            </a:r>
            <a:endParaRPr lang="id-ID" sz="3200" dirty="0"/>
          </a:p>
        </p:txBody>
      </p:sp>
      <p:sp>
        <p:nvSpPr>
          <p:cNvPr id="3" name="Content Placeholder 2"/>
          <p:cNvSpPr>
            <a:spLocks noGrp="1"/>
          </p:cNvSpPr>
          <p:nvPr>
            <p:ph idx="1"/>
          </p:nvPr>
        </p:nvSpPr>
        <p:spPr>
          <a:xfrm>
            <a:off x="457200" y="1214422"/>
            <a:ext cx="8229600" cy="5357850"/>
          </a:xfrm>
        </p:spPr>
        <p:txBody>
          <a:bodyPr>
            <a:normAutofit/>
          </a:bodyPr>
          <a:lstStyle/>
          <a:p>
            <a:pPr algn="just"/>
            <a:r>
              <a:rPr lang="id-ID" sz="2300" dirty="0" smtClean="0">
                <a:latin typeface="Harrington" pitchFamily="82" charset="0"/>
              </a:rPr>
              <a:t>Untuk membuat dokumen baru, dapat dilakukan dengan cara berikut</a:t>
            </a:r>
            <a:r>
              <a:rPr lang="id-ID" sz="2300" dirty="0" smtClean="0">
                <a:latin typeface="Harrington" pitchFamily="82" charset="0"/>
              </a:rPr>
              <a:t>:</a:t>
            </a:r>
          </a:p>
          <a:p>
            <a:pPr algn="just">
              <a:buNone/>
            </a:pPr>
            <a:r>
              <a:rPr lang="id-ID" sz="2300" dirty="0" smtClean="0">
                <a:latin typeface="Harrington" pitchFamily="82" charset="0"/>
              </a:rPr>
              <a:t>1. Klik </a:t>
            </a:r>
            <a:r>
              <a:rPr lang="id-ID" sz="2300" b="1" dirty="0" smtClean="0">
                <a:latin typeface="Harrington" pitchFamily="82" charset="0"/>
              </a:rPr>
              <a:t>Office Button&gt;New sehingga muncul jendela baru yang </a:t>
            </a:r>
            <a:r>
              <a:rPr lang="id-ID" sz="2300" b="1" dirty="0" smtClean="0">
                <a:latin typeface="Harrington" pitchFamily="82" charset="0"/>
              </a:rPr>
              <a:t>menampilkan </a:t>
            </a:r>
            <a:r>
              <a:rPr lang="id-ID" sz="2300" dirty="0" smtClean="0">
                <a:latin typeface="Harrington" pitchFamily="82" charset="0"/>
              </a:rPr>
              <a:t>bagian </a:t>
            </a:r>
            <a:r>
              <a:rPr lang="id-ID" sz="2300" b="1" dirty="0" smtClean="0">
                <a:latin typeface="Harrington" pitchFamily="82" charset="0"/>
              </a:rPr>
              <a:t>New Document.</a:t>
            </a:r>
          </a:p>
          <a:p>
            <a:pPr algn="just">
              <a:buNone/>
            </a:pPr>
            <a:r>
              <a:rPr lang="id-ID" sz="2300" dirty="0" smtClean="0">
                <a:latin typeface="Harrington" pitchFamily="82" charset="0"/>
              </a:rPr>
              <a:t>2. Setelah itu pilihlah </a:t>
            </a:r>
            <a:r>
              <a:rPr lang="id-ID" sz="2300" b="1" dirty="0" smtClean="0">
                <a:latin typeface="Harrington" pitchFamily="82" charset="0"/>
              </a:rPr>
              <a:t>Blank Document untuk membuat dokumen. (Dapat </a:t>
            </a:r>
            <a:r>
              <a:rPr lang="id-ID" sz="2300" b="1" dirty="0" smtClean="0">
                <a:latin typeface="Harrington" pitchFamily="82" charset="0"/>
              </a:rPr>
              <a:t>juga </a:t>
            </a:r>
            <a:r>
              <a:rPr lang="id-ID" sz="2300" dirty="0" smtClean="0">
                <a:latin typeface="Harrington" pitchFamily="82" charset="0"/>
              </a:rPr>
              <a:t>memilih </a:t>
            </a:r>
            <a:r>
              <a:rPr lang="id-ID" sz="2300" dirty="0" smtClean="0">
                <a:latin typeface="Harrington" pitchFamily="82" charset="0"/>
              </a:rPr>
              <a:t>salah satu dokumen template untuk membuat dokumen </a:t>
            </a:r>
            <a:r>
              <a:rPr lang="id-ID" sz="2300" dirty="0" smtClean="0">
                <a:latin typeface="Harrington" pitchFamily="82" charset="0"/>
              </a:rPr>
              <a:t>baru berdasarkan </a:t>
            </a:r>
            <a:r>
              <a:rPr lang="id-ID" sz="2300" dirty="0" smtClean="0">
                <a:latin typeface="Harrington" pitchFamily="82" charset="0"/>
              </a:rPr>
              <a:t>template yang telah disediakan</a:t>
            </a:r>
            <a:r>
              <a:rPr lang="id-ID" sz="2300" dirty="0" smtClean="0">
                <a:latin typeface="Harrington" pitchFamily="82" charset="0"/>
              </a:rPr>
              <a:t>.) Di </a:t>
            </a:r>
            <a:r>
              <a:rPr lang="id-ID" sz="2300" dirty="0" smtClean="0">
                <a:latin typeface="Harrington" pitchFamily="82" charset="0"/>
              </a:rPr>
              <a:t>dalam </a:t>
            </a:r>
            <a:r>
              <a:rPr lang="id-ID" sz="2300" b="1" dirty="0" smtClean="0">
                <a:latin typeface="Harrington" pitchFamily="82" charset="0"/>
              </a:rPr>
              <a:t>Quick Access Toolbar juga terdapat tombol New (Gambar 4) </a:t>
            </a:r>
            <a:r>
              <a:rPr lang="id-ID" sz="2300" b="1" dirty="0" smtClean="0">
                <a:latin typeface="Harrington" pitchFamily="82" charset="0"/>
              </a:rPr>
              <a:t>yang </a:t>
            </a:r>
            <a:r>
              <a:rPr lang="id-ID" sz="2300" dirty="0" smtClean="0">
                <a:latin typeface="Harrington" pitchFamily="82" charset="0"/>
              </a:rPr>
              <a:t>berfungsi </a:t>
            </a:r>
            <a:r>
              <a:rPr lang="id-ID" sz="2300" dirty="0" smtClean="0">
                <a:latin typeface="Harrington" pitchFamily="82" charset="0"/>
              </a:rPr>
              <a:t>untuk membuat dokumen baru tanpa melalui jendela baru</a:t>
            </a:r>
            <a:r>
              <a:rPr lang="id-ID" sz="2300" dirty="0" smtClean="0">
                <a:latin typeface="Harrington" pitchFamily="82" charset="0"/>
              </a:rPr>
              <a:t>.</a:t>
            </a:r>
          </a:p>
          <a:p>
            <a:pPr algn="just">
              <a:buNone/>
            </a:pPr>
            <a:endParaRPr lang="id-ID" sz="2400" dirty="0"/>
          </a:p>
        </p:txBody>
      </p:sp>
      <p:pic>
        <p:nvPicPr>
          <p:cNvPr id="4098" name="Picture 2"/>
          <p:cNvPicPr>
            <a:picLocks noChangeAspect="1" noChangeArrowheads="1"/>
          </p:cNvPicPr>
          <p:nvPr/>
        </p:nvPicPr>
        <p:blipFill>
          <a:blip r:embed="rId2"/>
          <a:srcRect/>
          <a:stretch>
            <a:fillRect/>
          </a:stretch>
        </p:blipFill>
        <p:spPr bwMode="auto">
          <a:xfrm>
            <a:off x="1214414" y="5072074"/>
            <a:ext cx="6572296" cy="857256"/>
          </a:xfrm>
          <a:prstGeom prst="rect">
            <a:avLst/>
          </a:prstGeom>
          <a:noFill/>
          <a:ln w="9525">
            <a:noFill/>
            <a:miter lim="800000"/>
            <a:headEnd/>
            <a:tailEnd/>
          </a:ln>
          <a:effectLst/>
        </p:spPr>
      </p:pic>
      <p:sp>
        <p:nvSpPr>
          <p:cNvPr id="6" name="Rectangle 5"/>
          <p:cNvSpPr/>
          <p:nvPr/>
        </p:nvSpPr>
        <p:spPr>
          <a:xfrm>
            <a:off x="2000232" y="6215082"/>
            <a:ext cx="4786314" cy="369332"/>
          </a:xfrm>
          <a:prstGeom prst="rect">
            <a:avLst/>
          </a:prstGeom>
        </p:spPr>
        <p:txBody>
          <a:bodyPr wrap="square">
            <a:spAutoFit/>
          </a:bodyPr>
          <a:lstStyle/>
          <a:p>
            <a:r>
              <a:rPr lang="en-US" dirty="0" err="1" smtClean="0"/>
              <a:t>Gambar</a:t>
            </a:r>
            <a:r>
              <a:rPr lang="en-US" dirty="0" smtClean="0"/>
              <a:t> 4. </a:t>
            </a:r>
            <a:r>
              <a:rPr lang="en-US" dirty="0" err="1" smtClean="0"/>
              <a:t>Tombol</a:t>
            </a:r>
            <a:r>
              <a:rPr lang="en-US" dirty="0" smtClean="0"/>
              <a:t> </a:t>
            </a:r>
            <a:r>
              <a:rPr lang="en-US" b="1" dirty="0" smtClean="0"/>
              <a:t>New </a:t>
            </a:r>
            <a:r>
              <a:rPr lang="en-US" b="1" dirty="0" err="1" smtClean="0"/>
              <a:t>di</a:t>
            </a:r>
            <a:r>
              <a:rPr lang="en-US" b="1" dirty="0" smtClean="0"/>
              <a:t> Quick Access Toolbar</a:t>
            </a:r>
            <a:endParaRPr lang="id-ID"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7999">
              <a:srgbClr val="FEE7F2"/>
            </a:gs>
            <a:gs pos="36000">
              <a:srgbClr val="FAC77D"/>
            </a:gs>
            <a:gs pos="61000">
              <a:srgbClr val="FBA97D"/>
            </a:gs>
            <a:gs pos="82001">
              <a:srgbClr val="FBD49C"/>
            </a:gs>
            <a:gs pos="100000">
              <a:srgbClr val="FEE7F2"/>
            </a:gs>
          </a:gsLst>
          <a:path path="rect">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857916"/>
          </a:xfrm>
        </p:spPr>
        <p:txBody>
          <a:bodyPr>
            <a:normAutofit/>
          </a:bodyPr>
          <a:lstStyle/>
          <a:p>
            <a:pPr algn="just"/>
            <a:r>
              <a:rPr lang="id-ID" sz="2400" dirty="0" smtClean="0">
                <a:solidFill>
                  <a:srgbClr val="FF0000"/>
                </a:solidFill>
                <a:latin typeface="Microsoft Yi Baiti" pitchFamily="66" charset="0"/>
                <a:ea typeface="Microsoft Yi Baiti" pitchFamily="66" charset="0"/>
              </a:rPr>
              <a:t>Sebelum memulai dokumen, sebaiknya atur properti terlebih dahulu. </a:t>
            </a:r>
            <a:r>
              <a:rPr lang="id-ID" sz="2400" dirty="0" smtClean="0">
                <a:solidFill>
                  <a:srgbClr val="FF0000"/>
                </a:solidFill>
                <a:latin typeface="Microsoft Yi Baiti" pitchFamily="66" charset="0"/>
                <a:ea typeface="Microsoft Yi Baiti" pitchFamily="66" charset="0"/>
              </a:rPr>
              <a:t>Pengaturan properti </a:t>
            </a:r>
            <a:r>
              <a:rPr lang="id-ID" sz="2400" dirty="0" smtClean="0">
                <a:solidFill>
                  <a:srgbClr val="FF0000"/>
                </a:solidFill>
                <a:latin typeface="Microsoft Yi Baiti" pitchFamily="66" charset="0"/>
                <a:ea typeface="Microsoft Yi Baiti" pitchFamily="66" charset="0"/>
              </a:rPr>
              <a:t>mempengaruhi hasil cetakan. Pengaturan properti dapat </a:t>
            </a:r>
            <a:r>
              <a:rPr lang="id-ID" sz="2400" dirty="0" smtClean="0">
                <a:solidFill>
                  <a:srgbClr val="FF0000"/>
                </a:solidFill>
                <a:latin typeface="Microsoft Yi Baiti" pitchFamily="66" charset="0"/>
                <a:ea typeface="Microsoft Yi Baiti" pitchFamily="66" charset="0"/>
              </a:rPr>
              <a:t>dilakukan dengan </a:t>
            </a:r>
            <a:r>
              <a:rPr lang="id-ID" sz="2400" dirty="0" smtClean="0">
                <a:solidFill>
                  <a:srgbClr val="FF0000"/>
                </a:solidFill>
                <a:latin typeface="Microsoft Yi Baiti" pitchFamily="66" charset="0"/>
                <a:ea typeface="Microsoft Yi Baiti" pitchFamily="66" charset="0"/>
              </a:rPr>
              <a:t>mengklik menu </a:t>
            </a:r>
            <a:r>
              <a:rPr lang="id-ID" sz="2400" b="1" dirty="0" smtClean="0">
                <a:solidFill>
                  <a:srgbClr val="FF0000"/>
                </a:solidFill>
                <a:latin typeface="Microsoft Yi Baiti" pitchFamily="66" charset="0"/>
                <a:ea typeface="Microsoft Yi Baiti" pitchFamily="66" charset="0"/>
              </a:rPr>
              <a:t>Page Layout. Kemudian pada </a:t>
            </a:r>
            <a:r>
              <a:rPr lang="id-ID" sz="2400" b="1" i="1" dirty="0" smtClean="0">
                <a:solidFill>
                  <a:srgbClr val="FF0000"/>
                </a:solidFill>
                <a:latin typeface="Microsoft Yi Baiti" pitchFamily="66" charset="0"/>
                <a:ea typeface="Microsoft Yi Baiti" pitchFamily="66" charset="0"/>
              </a:rPr>
              <a:t>ribbon Page Setup, </a:t>
            </a:r>
            <a:r>
              <a:rPr lang="id-ID" sz="2400" b="1" i="1" dirty="0" smtClean="0">
                <a:solidFill>
                  <a:srgbClr val="FF0000"/>
                </a:solidFill>
                <a:latin typeface="Microsoft Yi Baiti" pitchFamily="66" charset="0"/>
                <a:ea typeface="Microsoft Yi Baiti" pitchFamily="66" charset="0"/>
              </a:rPr>
              <a:t>klik </a:t>
            </a:r>
            <a:r>
              <a:rPr lang="id-ID" sz="2400" dirty="0" smtClean="0">
                <a:solidFill>
                  <a:srgbClr val="FF0000"/>
                </a:solidFill>
                <a:latin typeface="Microsoft Yi Baiti" pitchFamily="66" charset="0"/>
                <a:ea typeface="Microsoft Yi Baiti" pitchFamily="66" charset="0"/>
              </a:rPr>
              <a:t>ikon </a:t>
            </a:r>
            <a:r>
              <a:rPr lang="id-ID" sz="2400" dirty="0" smtClean="0">
                <a:solidFill>
                  <a:srgbClr val="FF0000"/>
                </a:solidFill>
                <a:latin typeface="Microsoft Yi Baiti" pitchFamily="66" charset="0"/>
                <a:ea typeface="Microsoft Yi Baiti" pitchFamily="66" charset="0"/>
              </a:rPr>
              <a:t>kecil pada pojok kanan bawah (Gambar 5.1.) sehingga muncul kotak </a:t>
            </a:r>
            <a:r>
              <a:rPr lang="id-ID" sz="2400" dirty="0" smtClean="0">
                <a:solidFill>
                  <a:srgbClr val="FF0000"/>
                </a:solidFill>
                <a:latin typeface="Microsoft Yi Baiti" pitchFamily="66" charset="0"/>
                <a:ea typeface="Microsoft Yi Baiti" pitchFamily="66" charset="0"/>
              </a:rPr>
              <a:t>dialog </a:t>
            </a:r>
            <a:r>
              <a:rPr lang="id-ID" sz="2400" b="1" dirty="0" smtClean="0">
                <a:solidFill>
                  <a:srgbClr val="FF0000"/>
                </a:solidFill>
                <a:latin typeface="Microsoft Yi Baiti" pitchFamily="66" charset="0"/>
                <a:ea typeface="Microsoft Yi Baiti" pitchFamily="66" charset="0"/>
              </a:rPr>
              <a:t>Page </a:t>
            </a:r>
            <a:r>
              <a:rPr lang="id-ID" sz="2400" b="1" dirty="0" smtClean="0">
                <a:solidFill>
                  <a:srgbClr val="FF0000"/>
                </a:solidFill>
                <a:latin typeface="Microsoft Yi Baiti" pitchFamily="66" charset="0"/>
                <a:ea typeface="Microsoft Yi Baiti" pitchFamily="66" charset="0"/>
              </a:rPr>
              <a:t>Setup (Gambar 5.2). Kotak dialog ini terdiri dari tiga bagian, </a:t>
            </a:r>
            <a:r>
              <a:rPr lang="id-ID" sz="2400" b="1" dirty="0" smtClean="0">
                <a:solidFill>
                  <a:srgbClr val="FF0000"/>
                </a:solidFill>
                <a:latin typeface="Microsoft Yi Baiti" pitchFamily="66" charset="0"/>
                <a:ea typeface="Microsoft Yi Baiti" pitchFamily="66" charset="0"/>
              </a:rPr>
              <a:t>yaitu Margins</a:t>
            </a:r>
            <a:r>
              <a:rPr lang="id-ID" sz="2400" b="1" dirty="0" smtClean="0">
                <a:solidFill>
                  <a:srgbClr val="FF0000"/>
                </a:solidFill>
                <a:latin typeface="Microsoft Yi Baiti" pitchFamily="66" charset="0"/>
                <a:ea typeface="Microsoft Yi Baiti" pitchFamily="66" charset="0"/>
              </a:rPr>
              <a:t>, Paper, dan Layout</a:t>
            </a:r>
            <a:r>
              <a:rPr lang="id-ID" sz="2400" b="1" dirty="0" smtClean="0">
                <a:solidFill>
                  <a:srgbClr val="FF0000"/>
                </a:solidFill>
                <a:latin typeface="Microsoft Yi Baiti" pitchFamily="66" charset="0"/>
                <a:ea typeface="Microsoft Yi Baiti" pitchFamily="66" charset="0"/>
              </a:rPr>
              <a:t>.</a:t>
            </a:r>
          </a:p>
          <a:p>
            <a:pPr algn="just"/>
            <a:endParaRPr lang="id-ID" sz="2400" dirty="0"/>
          </a:p>
        </p:txBody>
      </p:sp>
      <p:pic>
        <p:nvPicPr>
          <p:cNvPr id="5122" name="Picture 2"/>
          <p:cNvPicPr>
            <a:picLocks noChangeAspect="1" noChangeArrowheads="1"/>
          </p:cNvPicPr>
          <p:nvPr/>
        </p:nvPicPr>
        <p:blipFill>
          <a:blip r:embed="rId2"/>
          <a:srcRect/>
          <a:stretch>
            <a:fillRect/>
          </a:stretch>
        </p:blipFill>
        <p:spPr bwMode="auto">
          <a:xfrm>
            <a:off x="857224" y="3429000"/>
            <a:ext cx="7786742" cy="2000264"/>
          </a:xfrm>
          <a:prstGeom prst="rect">
            <a:avLst/>
          </a:prstGeom>
          <a:noFill/>
          <a:ln w="9525">
            <a:noFill/>
            <a:miter lim="800000"/>
            <a:headEnd/>
            <a:tailEnd/>
          </a:ln>
          <a:effectLst/>
        </p:spPr>
      </p:pic>
      <p:sp>
        <p:nvSpPr>
          <p:cNvPr id="8" name="Oval 7"/>
          <p:cNvSpPr/>
          <p:nvPr/>
        </p:nvSpPr>
        <p:spPr>
          <a:xfrm>
            <a:off x="7786710" y="4857760"/>
            <a:ext cx="928694" cy="642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9"/>
          <p:cNvCxnSpPr>
            <a:stCxn id="8" idx="4"/>
          </p:cNvCxnSpPr>
          <p:nvPr/>
        </p:nvCxnSpPr>
        <p:spPr>
          <a:xfrm rot="5400000">
            <a:off x="7840289" y="5875752"/>
            <a:ext cx="785818" cy="357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00958" y="6286520"/>
            <a:ext cx="1357322" cy="400110"/>
          </a:xfrm>
          <a:prstGeom prst="rect">
            <a:avLst/>
          </a:prstGeom>
        </p:spPr>
        <p:txBody>
          <a:bodyPr wrap="square">
            <a:spAutoFit/>
          </a:bodyPr>
          <a:lstStyle/>
          <a:p>
            <a:r>
              <a:rPr lang="id-ID" sz="2000" dirty="0" smtClean="0">
                <a:solidFill>
                  <a:srgbClr val="FF0000"/>
                </a:solidFill>
              </a:rPr>
              <a:t>Klik disini</a:t>
            </a:r>
            <a:endParaRPr lang="id-ID" sz="2000" dirty="0">
              <a:solidFill>
                <a:srgbClr val="FF0000"/>
              </a:solidFill>
            </a:endParaRPr>
          </a:p>
        </p:txBody>
      </p:sp>
      <p:sp>
        <p:nvSpPr>
          <p:cNvPr id="12" name="Rectangle 11"/>
          <p:cNvSpPr/>
          <p:nvPr/>
        </p:nvSpPr>
        <p:spPr>
          <a:xfrm>
            <a:off x="2357422" y="5643578"/>
            <a:ext cx="4115280" cy="400110"/>
          </a:xfrm>
          <a:prstGeom prst="rect">
            <a:avLst/>
          </a:prstGeom>
        </p:spPr>
        <p:txBody>
          <a:bodyPr wrap="square">
            <a:spAutoFit/>
          </a:bodyPr>
          <a:lstStyle/>
          <a:p>
            <a:r>
              <a:rPr lang="id-ID" sz="2000" dirty="0" smtClean="0">
                <a:solidFill>
                  <a:srgbClr val="FF0000"/>
                </a:solidFill>
              </a:rPr>
              <a:t>Gambar 5.1 </a:t>
            </a:r>
            <a:r>
              <a:rPr lang="id-ID" sz="2000" i="1" dirty="0" smtClean="0">
                <a:solidFill>
                  <a:srgbClr val="FF0000"/>
                </a:solidFill>
              </a:rPr>
              <a:t>Ribbon </a:t>
            </a:r>
            <a:r>
              <a:rPr lang="id-ID" sz="2000" b="1" i="1" dirty="0" smtClean="0">
                <a:solidFill>
                  <a:srgbClr val="FF0000"/>
                </a:solidFill>
              </a:rPr>
              <a:t>Page Setup</a:t>
            </a:r>
            <a:endParaRPr lang="id-ID" sz="2000"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928670"/>
            <a:ext cx="8143932" cy="4525963"/>
          </a:xfrm>
          <a:prstGeom prst="rect">
            <a:avLst/>
          </a:prstGeom>
          <a:noFill/>
          <a:ln w="9525">
            <a:noFill/>
            <a:miter lim="800000"/>
            <a:headEnd/>
            <a:tailEnd/>
          </a:ln>
          <a:effectLst/>
        </p:spPr>
      </p:pic>
      <p:sp>
        <p:nvSpPr>
          <p:cNvPr id="5" name="Rectangle 4"/>
          <p:cNvSpPr/>
          <p:nvPr/>
        </p:nvSpPr>
        <p:spPr>
          <a:xfrm>
            <a:off x="2428860" y="5572140"/>
            <a:ext cx="3652410" cy="369332"/>
          </a:xfrm>
          <a:prstGeom prst="rect">
            <a:avLst/>
          </a:prstGeom>
        </p:spPr>
        <p:txBody>
          <a:bodyPr wrap="none">
            <a:spAutoFit/>
          </a:bodyPr>
          <a:lstStyle/>
          <a:p>
            <a:r>
              <a:rPr lang="id-ID" dirty="0" smtClean="0"/>
              <a:t>Gambar 5.2. Kotak dialog </a:t>
            </a:r>
            <a:r>
              <a:rPr lang="id-ID" b="1" dirty="0" smtClean="0"/>
              <a:t>Page Setup</a:t>
            </a:r>
            <a:endParaRPr lang="id-ID"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333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 </a:t>
            </a:r>
            <a:r>
              <a:rPr lang="id-ID" b="1" dirty="0" smtClean="0">
                <a:solidFill>
                  <a:srgbClr val="FFFFCC"/>
                </a:solidFill>
                <a:latin typeface="Comic Sans MS" pitchFamily="66" charset="0"/>
              </a:rPr>
              <a:t>Microsoft Word 2007</a:t>
            </a:r>
            <a:endParaRPr lang="id-ID" dirty="0">
              <a:solidFill>
                <a:srgbClr val="FFFFCC"/>
              </a:solidFill>
              <a:latin typeface="Comic Sans MS" pitchFamily="66" charset="0"/>
            </a:endParaRPr>
          </a:p>
        </p:txBody>
      </p:sp>
      <p:sp>
        <p:nvSpPr>
          <p:cNvPr id="3" name="Content Placeholder 2"/>
          <p:cNvSpPr>
            <a:spLocks noGrp="1"/>
          </p:cNvSpPr>
          <p:nvPr>
            <p:ph idx="1"/>
          </p:nvPr>
        </p:nvSpPr>
        <p:spPr>
          <a:xfrm>
            <a:off x="457200" y="1600200"/>
            <a:ext cx="8229600" cy="4972072"/>
          </a:xfrm>
        </p:spPr>
        <p:txBody>
          <a:bodyPr>
            <a:normAutofit fontScale="70000" lnSpcReduction="20000"/>
          </a:bodyPr>
          <a:lstStyle/>
          <a:p>
            <a:pPr algn="just">
              <a:lnSpc>
                <a:spcPct val="150000"/>
              </a:lnSpc>
              <a:buFont typeface="Wingdings" pitchFamily="2" charset="2"/>
              <a:buChar char="Ø"/>
            </a:pPr>
            <a:r>
              <a:rPr lang="id-ID" b="1" dirty="0" smtClean="0">
                <a:latin typeface="Calisto MT" pitchFamily="18" charset="0"/>
                <a:cs typeface="Consolas" pitchFamily="49" charset="0"/>
              </a:rPr>
              <a:t>Mengenal Microsoft Word</a:t>
            </a:r>
          </a:p>
          <a:p>
            <a:pPr algn="just">
              <a:lnSpc>
                <a:spcPct val="150000"/>
              </a:lnSpc>
            </a:pPr>
            <a:r>
              <a:rPr lang="id-ID" sz="3400" dirty="0" smtClean="0">
                <a:latin typeface="Calisto MT" pitchFamily="18" charset="0"/>
              </a:rPr>
              <a:t>          </a:t>
            </a:r>
            <a:r>
              <a:rPr lang="nn-NO" sz="3400" dirty="0" smtClean="0">
                <a:latin typeface="Calisto MT" pitchFamily="18" charset="0"/>
              </a:rPr>
              <a:t>Microsoft Word (MS Word) merupakan program untuk mengolah kata. Program</a:t>
            </a:r>
            <a:r>
              <a:rPr lang="id-ID" sz="3400" dirty="0" smtClean="0">
                <a:latin typeface="Calisto MT" pitchFamily="18" charset="0"/>
              </a:rPr>
              <a:t> ini bisa digunakan untuk menulis dokumen misalnya karya tulis, skripsi, novel, dan sebagainya. Selain menulis dokumen, MS Word juga dapat digunakan untuk bekerja dengan tabel, menulis teks dengan kreasi, menyisipkan gambar, maupun yang lainnya.</a:t>
            </a:r>
          </a:p>
          <a:p>
            <a:pPr algn="just">
              <a:lnSpc>
                <a:spcPct val="150000"/>
              </a:lnSpc>
            </a:pPr>
            <a:r>
              <a:rPr lang="id-ID" sz="3400" dirty="0" smtClean="0">
                <a:latin typeface="Calisto MT" pitchFamily="18" charset="0"/>
              </a:rPr>
              <a:t>         Secara </a:t>
            </a:r>
            <a:r>
              <a:rPr lang="id-ID" sz="3400" i="1" dirty="0" smtClean="0">
                <a:latin typeface="Calisto MT" pitchFamily="18" charset="0"/>
              </a:rPr>
              <a:t>default tampilan area kerja program MS Word 2007 terdiri atas Title Bar, </a:t>
            </a:r>
            <a:r>
              <a:rPr lang="en-US" sz="3400" i="1" dirty="0" smtClean="0">
                <a:latin typeface="Calisto MT" pitchFamily="18" charset="0"/>
              </a:rPr>
              <a:t>Office Button, Quick Access Toolbar, Menu Bar, Ribbon, Ruler, Status Bar, </a:t>
            </a:r>
            <a:r>
              <a:rPr lang="en-US" sz="3400" i="1" dirty="0" err="1" smtClean="0">
                <a:latin typeface="Calisto MT" pitchFamily="18" charset="0"/>
              </a:rPr>
              <a:t>dan</a:t>
            </a:r>
            <a:r>
              <a:rPr lang="id-ID" sz="3400" i="1" dirty="0" smtClean="0">
                <a:latin typeface="Calisto MT" pitchFamily="18" charset="0"/>
              </a:rPr>
              <a:t> View Toolbar.</a:t>
            </a:r>
            <a:endParaRPr lang="id-ID" sz="3400" dirty="0" smtClean="0">
              <a:latin typeface="Calisto MT" pitchFamily="18" charset="0"/>
            </a:endParaRPr>
          </a:p>
          <a:p>
            <a:pPr>
              <a:buNone/>
            </a:pPr>
            <a:endParaRPr lang="id-ID" dirty="0"/>
          </a:p>
        </p:txBody>
      </p:sp>
    </p:spTree>
  </p:cSld>
  <p:clrMapOvr>
    <a:masterClrMapping/>
  </p:clrMapOvr>
  <p:transition>
    <p:cover dir="u"/>
    <p:sndAc>
      <p:stSnd>
        <p:snd r:embed="rId2" name="breeze.wav" builtIn="1"/>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3929091"/>
          </a:xfrm>
        </p:spPr>
        <p:txBody>
          <a:bodyPr>
            <a:normAutofit lnSpcReduction="10000"/>
          </a:bodyPr>
          <a:lstStyle/>
          <a:p>
            <a:pPr algn="just">
              <a:lnSpc>
                <a:spcPct val="150000"/>
              </a:lnSpc>
              <a:buNone/>
            </a:pPr>
            <a:r>
              <a:rPr lang="id-ID" sz="2400" dirty="0" smtClean="0"/>
              <a:t>• </a:t>
            </a:r>
            <a:r>
              <a:rPr lang="id-ID" sz="2400" b="1" dirty="0" smtClean="0">
                <a:latin typeface="Harrington" pitchFamily="82" charset="0"/>
              </a:rPr>
              <a:t>Margins: untuk menentukan batas atas (Top), kiri (Left), kanan (Right</a:t>
            </a:r>
            <a:r>
              <a:rPr lang="id-ID" sz="2400" b="1" dirty="0" smtClean="0">
                <a:latin typeface="Harrington" pitchFamily="82" charset="0"/>
              </a:rPr>
              <a:t>), </a:t>
            </a:r>
            <a:r>
              <a:rPr lang="sv-SE" sz="2400" dirty="0" smtClean="0">
                <a:latin typeface="Harrington" pitchFamily="82" charset="0"/>
              </a:rPr>
              <a:t>dan </a:t>
            </a:r>
            <a:r>
              <a:rPr lang="sv-SE" sz="2400" dirty="0" smtClean="0">
                <a:latin typeface="Harrington" pitchFamily="82" charset="0"/>
              </a:rPr>
              <a:t>bawah (</a:t>
            </a:r>
            <a:r>
              <a:rPr lang="sv-SE" sz="2400" b="1" dirty="0" smtClean="0">
                <a:latin typeface="Harrington" pitchFamily="82" charset="0"/>
              </a:rPr>
              <a:t>Bottom) dokumen, dan ada juga orientasi kertas</a:t>
            </a:r>
            <a:r>
              <a:rPr lang="sv-SE" sz="2400" b="1" dirty="0" smtClean="0">
                <a:latin typeface="Harrington" pitchFamily="82" charset="0"/>
              </a:rPr>
              <a:t>.</a:t>
            </a:r>
            <a:r>
              <a:rPr lang="id-ID" sz="2400" b="1" dirty="0" smtClean="0">
                <a:latin typeface="Harrington" pitchFamily="82" charset="0"/>
              </a:rPr>
              <a:t> </a:t>
            </a:r>
            <a:r>
              <a:rPr lang="sv-SE" sz="2400" b="1" dirty="0" smtClean="0">
                <a:latin typeface="Harrington" pitchFamily="82" charset="0"/>
              </a:rPr>
              <a:t> </a:t>
            </a:r>
            <a:r>
              <a:rPr lang="sv-SE" sz="2400" b="1" dirty="0" smtClean="0">
                <a:latin typeface="Harrington" pitchFamily="82" charset="0"/>
              </a:rPr>
              <a:t>Gambar </a:t>
            </a:r>
            <a:r>
              <a:rPr lang="sv-SE" sz="2400" b="1" dirty="0" smtClean="0">
                <a:latin typeface="Harrington" pitchFamily="82" charset="0"/>
              </a:rPr>
              <a:t>6</a:t>
            </a:r>
            <a:r>
              <a:rPr lang="id-ID" sz="2400" b="1" dirty="0" smtClean="0">
                <a:latin typeface="Harrington" pitchFamily="82" charset="0"/>
              </a:rPr>
              <a:t> </a:t>
            </a:r>
            <a:r>
              <a:rPr lang="id-ID" sz="2400" dirty="0" smtClean="0">
                <a:latin typeface="Harrington" pitchFamily="82" charset="0"/>
              </a:rPr>
              <a:t>menunjukan </a:t>
            </a:r>
            <a:r>
              <a:rPr lang="id-ID" sz="2400" dirty="0" smtClean="0">
                <a:latin typeface="Harrington" pitchFamily="82" charset="0"/>
              </a:rPr>
              <a:t>margin halaman.</a:t>
            </a:r>
          </a:p>
          <a:p>
            <a:pPr algn="just">
              <a:lnSpc>
                <a:spcPct val="150000"/>
              </a:lnSpc>
              <a:buNone/>
            </a:pPr>
            <a:r>
              <a:rPr lang="id-ID" sz="2400" dirty="0" smtClean="0">
                <a:latin typeface="Harrington" pitchFamily="82" charset="0"/>
              </a:rPr>
              <a:t>• </a:t>
            </a:r>
            <a:r>
              <a:rPr lang="id-ID" sz="2400" b="1" dirty="0" smtClean="0">
                <a:latin typeface="Harrington" pitchFamily="82" charset="0"/>
              </a:rPr>
              <a:t>Paper Size: untuk menentukan ukuran kertas yang akan </a:t>
            </a:r>
            <a:r>
              <a:rPr lang="id-ID" sz="2400" b="1" dirty="0" smtClean="0">
                <a:latin typeface="Harrington" pitchFamily="82" charset="0"/>
              </a:rPr>
              <a:t>digunakan </a:t>
            </a:r>
            <a:r>
              <a:rPr lang="id-ID" sz="2400" dirty="0" smtClean="0">
                <a:latin typeface="Harrington" pitchFamily="82" charset="0"/>
              </a:rPr>
              <a:t>dengan </a:t>
            </a:r>
            <a:r>
              <a:rPr lang="id-ID" sz="2400" dirty="0" smtClean="0">
                <a:latin typeface="Harrington" pitchFamily="82" charset="0"/>
              </a:rPr>
              <a:t>memilih opsinya pada menu </a:t>
            </a:r>
            <a:r>
              <a:rPr lang="id-ID" sz="2400" i="1" dirty="0" smtClean="0">
                <a:latin typeface="Harrington" pitchFamily="82" charset="0"/>
              </a:rPr>
              <a:t>drop-down. Jika </a:t>
            </a:r>
            <a:r>
              <a:rPr lang="id-ID" sz="2400" i="1" dirty="0" smtClean="0">
                <a:latin typeface="Harrington" pitchFamily="82" charset="0"/>
              </a:rPr>
              <a:t>menginginkan </a:t>
            </a:r>
            <a:r>
              <a:rPr lang="id-ID" sz="2400" dirty="0" smtClean="0">
                <a:latin typeface="Harrington" pitchFamily="82" charset="0"/>
              </a:rPr>
              <a:t>ukuran </a:t>
            </a:r>
            <a:r>
              <a:rPr lang="id-ID" sz="2400" dirty="0" smtClean="0">
                <a:latin typeface="Harrington" pitchFamily="82" charset="0"/>
              </a:rPr>
              <a:t>kertas sendiri, dapat diisi nilainya secara langsung pada </a:t>
            </a:r>
            <a:r>
              <a:rPr lang="id-ID" sz="2400" dirty="0" smtClean="0">
                <a:latin typeface="Harrington" pitchFamily="82" charset="0"/>
              </a:rPr>
              <a:t>kotak </a:t>
            </a:r>
            <a:r>
              <a:rPr lang="id-ID" sz="2400" b="1" dirty="0" smtClean="0">
                <a:latin typeface="Harrington" pitchFamily="82" charset="0"/>
              </a:rPr>
              <a:t>Width </a:t>
            </a:r>
            <a:r>
              <a:rPr lang="id-ID" sz="2400" b="1" dirty="0" smtClean="0">
                <a:latin typeface="Harrington" pitchFamily="82" charset="0"/>
              </a:rPr>
              <a:t>dan Height.</a:t>
            </a:r>
            <a:endParaRPr lang="id-ID" sz="2400" dirty="0">
              <a:latin typeface="Harrington" pitchFamily="82" charset="0"/>
            </a:endParaRP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00240"/>
            <a:ext cx="8501122" cy="1214446"/>
          </a:xfrm>
        </p:spPr>
        <p:txBody>
          <a:bodyPr>
            <a:normAutofit/>
          </a:bodyPr>
          <a:lstStyle/>
          <a:p>
            <a:pPr>
              <a:buNone/>
            </a:pPr>
            <a:r>
              <a:rPr lang="id-ID" sz="3800" b="1" dirty="0" smtClean="0">
                <a:latin typeface="Bradley Hand ITC" pitchFamily="66" charset="0"/>
              </a:rPr>
              <a:t>ALHAMDULILLAHIROBILA’LAMIN</a:t>
            </a:r>
            <a:endParaRPr lang="id-ID" sz="3800" b="1" dirty="0">
              <a:latin typeface="Bradley Hand ITC" pitchFamily="66" charset="0"/>
            </a:endParaRPr>
          </a:p>
        </p:txBody>
      </p:sp>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13.jpeg"/></Relationships>
</file>

<file path=ppt/theme/_rels/theme15.xml.rels><?xml version="1.0" encoding="UTF-8" standalone="yes"?>
<Relationships xmlns="http://schemas.openxmlformats.org/package/2006/relationships"><Relationship Id="rId1" Type="http://schemas.openxmlformats.org/officeDocument/2006/relationships/image" Target="../media/image14.jpeg"/></Relationships>
</file>

<file path=ppt/theme/_rels/theme16.xml.rels><?xml version="1.0" encoding="UTF-8" standalone="yes"?>
<Relationships xmlns="http://schemas.openxmlformats.org/package/2006/relationships"><Relationship Id="rId1" Type="http://schemas.openxmlformats.org/officeDocument/2006/relationships/image" Target="../media/image12.jpeg"/></Relationships>
</file>

<file path=ppt/theme/_rels/theme17.xml.rels><?xml version="1.0" encoding="UTF-8" standalone="yes"?>
<Relationships xmlns="http://schemas.openxmlformats.org/package/2006/relationships"><Relationship Id="rId1" Type="http://schemas.openxmlformats.org/officeDocument/2006/relationships/image" Target="../media/image13.jpeg"/></Relationships>
</file>

<file path=ppt/theme/_rels/theme18.xml.rels><?xml version="1.0" encoding="UTF-8" standalone="yes"?>
<Relationships xmlns="http://schemas.openxmlformats.org/package/2006/relationships"><Relationship Id="rId1" Type="http://schemas.openxmlformats.org/officeDocument/2006/relationships/image" Target="../media/image7.jpeg"/></Relationships>
</file>

<file path=ppt/theme/_rels/theme19.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4.jpeg"/></Relationships>
</file>

<file path=ppt/theme/_rels/theme21.xml.rels><?xml version="1.0" encoding="UTF-8" standalone="yes"?>
<Relationships xmlns="http://schemas.openxmlformats.org/package/2006/relationships"><Relationship Id="rId1" Type="http://schemas.openxmlformats.org/officeDocument/2006/relationships/image" Target="../media/image13.jpeg"/></Relationships>
</file>

<file path=ppt/theme/_rels/them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13.jpeg"/></Relationships>
</file>

<file path=ppt/theme/_rels/theme24.xml.rels><?xml version="1.0" encoding="UTF-8" standalone="yes"?>
<Relationships xmlns="http://schemas.openxmlformats.org/package/2006/relationships"><Relationship Id="rId1" Type="http://schemas.openxmlformats.org/officeDocument/2006/relationships/image" Target="../media/image11.jpeg"/></Relationships>
</file>

<file path=ppt/theme/_rels/them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8.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9.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0.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1.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4.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6.xml><?xml version="1.0" encoding="utf-8"?>
<a:theme xmlns:a="http://schemas.openxmlformats.org/drawingml/2006/main" name="2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814</TotalTime>
  <Words>5095</Words>
  <Application>Microsoft Office PowerPoint</Application>
  <PresentationFormat>On-screen Show (4:3)</PresentationFormat>
  <Paragraphs>404</Paragraphs>
  <Slides>91</Slides>
  <Notes>1</Notes>
  <HiddenSlides>0</HiddenSlides>
  <MMClips>0</MMClips>
  <ScaleCrop>false</ScaleCrop>
  <HeadingPairs>
    <vt:vector size="4" baseType="variant">
      <vt:variant>
        <vt:lpstr>Theme</vt:lpstr>
      </vt:variant>
      <vt:variant>
        <vt:i4>26</vt:i4>
      </vt:variant>
      <vt:variant>
        <vt:lpstr>Slide Titles</vt:lpstr>
      </vt:variant>
      <vt:variant>
        <vt:i4>91</vt:i4>
      </vt:variant>
    </vt:vector>
  </HeadingPairs>
  <TitlesOfParts>
    <vt:vector size="117" baseType="lpstr">
      <vt:lpstr>Office Theme</vt:lpstr>
      <vt:lpstr>Trek</vt:lpstr>
      <vt:lpstr>Apex</vt:lpstr>
      <vt:lpstr>Flow</vt:lpstr>
      <vt:lpstr>Civic</vt:lpstr>
      <vt:lpstr>Foundry</vt:lpstr>
      <vt:lpstr>Equity</vt:lpstr>
      <vt:lpstr>Technic</vt:lpstr>
      <vt:lpstr>Paper</vt:lpstr>
      <vt:lpstr>Solstice</vt:lpstr>
      <vt:lpstr>Verve</vt:lpstr>
      <vt:lpstr>1_Trek</vt:lpstr>
      <vt:lpstr>1_Apex</vt:lpstr>
      <vt:lpstr>Aspect</vt:lpstr>
      <vt:lpstr>Oriel</vt:lpstr>
      <vt:lpstr>1_Verve</vt:lpstr>
      <vt:lpstr>1_Aspect</vt:lpstr>
      <vt:lpstr>1_Foundry</vt:lpstr>
      <vt:lpstr>1_Flow</vt:lpstr>
      <vt:lpstr>1_Oriel</vt:lpstr>
      <vt:lpstr>2_Aspect</vt:lpstr>
      <vt:lpstr>1_Civic</vt:lpstr>
      <vt:lpstr>3_Aspect</vt:lpstr>
      <vt:lpstr>1_Solstice</vt:lpstr>
      <vt:lpstr>1_Paper</vt:lpstr>
      <vt:lpstr>2_Paper</vt:lpstr>
      <vt:lpstr>Slide 1</vt:lpstr>
      <vt:lpstr>Slide 2</vt:lpstr>
      <vt:lpstr>Slide 3</vt:lpstr>
      <vt:lpstr> PENGERTIAN </vt:lpstr>
      <vt:lpstr>              MICROSOF WORD </vt:lpstr>
      <vt:lpstr>MICROSOFT  WORD</vt:lpstr>
      <vt:lpstr> MICROSOFT WORD 2000 </vt:lpstr>
      <vt:lpstr>MICROSOFT WORD 2003</vt:lpstr>
      <vt:lpstr> Microsoft Word 2007</vt:lpstr>
      <vt:lpstr>  Memulai Word 2000 </vt:lpstr>
      <vt:lpstr>     Microsoft Word siap untuk digunakan. </vt:lpstr>
      <vt:lpstr>  Mengenal Elemen Jendela MS-Word  </vt:lpstr>
      <vt:lpstr>Slide 13</vt:lpstr>
      <vt:lpstr>  </vt:lpstr>
      <vt:lpstr>            Gambar 2.4. Toolbar Standar</vt:lpstr>
      <vt:lpstr>     Gambar 2.5. Informasi Nama Icon</vt:lpstr>
      <vt:lpstr>      Gambar 2.6. Toolbar  Formatting</vt:lpstr>
      <vt:lpstr>Slide 18</vt:lpstr>
      <vt:lpstr>Slide 19</vt:lpstr>
      <vt:lpstr>Mengakhiri Word 2000</vt:lpstr>
      <vt:lpstr>Membuat Dokumen Baru</vt:lpstr>
      <vt:lpstr>Slide 22</vt:lpstr>
      <vt:lpstr>Gambar 2.7. Membuat Dokumen Baru</vt:lpstr>
      <vt:lpstr>Slide 24</vt:lpstr>
      <vt:lpstr>Menggeser Insertion Point (kursor)</vt:lpstr>
      <vt:lpstr>Tabel 2.1. Mengeser Kursor</vt:lpstr>
      <vt:lpstr>Slide 27</vt:lpstr>
      <vt:lpstr>Slide 28</vt:lpstr>
      <vt:lpstr>Slide 29</vt:lpstr>
      <vt:lpstr>Slide 30</vt:lpstr>
      <vt:lpstr>Memisahkan &amp; Menggabungkan Paragraf</vt:lpstr>
      <vt:lpstr>Slide 32</vt:lpstr>
      <vt:lpstr>Slide 33</vt:lpstr>
      <vt:lpstr>Slide 34</vt:lpstr>
      <vt:lpstr>Menandai Teks (blok)</vt:lpstr>
      <vt:lpstr>Tabel 2.2. Menandai Teks</vt:lpstr>
      <vt:lpstr>Slide 37</vt:lpstr>
      <vt:lpstr>Meng-copy, Menghapus &amp; Memindahkan Teks</vt:lpstr>
      <vt:lpstr>Slide 39</vt:lpstr>
      <vt:lpstr>Mencari dan Mengganti Teks</vt:lpstr>
      <vt:lpstr>Slide 41</vt:lpstr>
      <vt:lpstr>Slide 42</vt:lpstr>
      <vt:lpstr>Slide 43</vt:lpstr>
      <vt:lpstr>Slide 44</vt:lpstr>
      <vt:lpstr>Slide 45</vt:lpstr>
      <vt:lpstr>Slide 46</vt:lpstr>
      <vt:lpstr>Slide 47</vt:lpstr>
      <vt:lpstr>Menyimpan Dokumen</vt:lpstr>
      <vt:lpstr>Slide 49</vt:lpstr>
      <vt:lpstr>Membuka Dokumen Lama</vt:lpstr>
      <vt:lpstr>Pengaturan Halaman Dokumen (Page Set-Up)</vt:lpstr>
      <vt:lpstr>Slide 52</vt:lpstr>
      <vt:lpstr>Slide 53</vt:lpstr>
      <vt:lpstr>Slide 54</vt:lpstr>
      <vt:lpstr>Slide 55</vt:lpstr>
      <vt:lpstr>Jika pilihan ini kita aktifkan, maka pada tab margin akan ada perubahan pilihan seperti berikut ;</vt:lpstr>
      <vt:lpstr>Slide 57</vt:lpstr>
      <vt:lpstr>Slide 58</vt:lpstr>
      <vt:lpstr>Slide 59</vt:lpstr>
      <vt:lpstr>Slide 60</vt:lpstr>
      <vt:lpstr>Pengaturan Huruf (Font )</vt:lpstr>
      <vt:lpstr>Slide 62</vt:lpstr>
      <vt:lpstr>Slide 63</vt:lpstr>
      <vt:lpstr>Slide 64</vt:lpstr>
      <vt:lpstr>Slide 65</vt:lpstr>
      <vt:lpstr>Pengaturan Teks</vt:lpstr>
      <vt:lpstr>Slide 67</vt:lpstr>
      <vt:lpstr>Slide 68</vt:lpstr>
      <vt:lpstr>Pengaturan Paragraf</vt:lpstr>
      <vt:lpstr>Slide 70</vt:lpstr>
      <vt:lpstr>Membuat Daftar Bullet dan Nomor</vt:lpstr>
      <vt:lpstr>Slide 72</vt:lpstr>
      <vt:lpstr>Membuat Header dan Footer</vt:lpstr>
      <vt:lpstr>Membuat Tabel</vt:lpstr>
      <vt:lpstr>Slide 75</vt:lpstr>
      <vt:lpstr>Mencetak Dokumen</vt:lpstr>
      <vt:lpstr>Slide 77</vt:lpstr>
      <vt:lpstr>Slide 78</vt:lpstr>
      <vt:lpstr>Slide 79</vt:lpstr>
      <vt:lpstr>Slide 80</vt:lpstr>
      <vt:lpstr>Microsoft Word 2007</vt:lpstr>
      <vt:lpstr>Slide 82</vt:lpstr>
      <vt:lpstr>Slide 83</vt:lpstr>
      <vt:lpstr>Slide 84</vt:lpstr>
      <vt:lpstr> Page: menampilkan informasi halaman (Gambar 3.1). </vt:lpstr>
      <vt:lpstr>Slide 86</vt:lpstr>
      <vt:lpstr>Membuat, menyimpan, menutup, dan membuka dokumen</vt:lpstr>
      <vt:lpstr>Slide 88</vt:lpstr>
      <vt:lpstr>Slide 89</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79</cp:revision>
  <dcterms:created xsi:type="dcterms:W3CDTF">2011-01-07T12:00:39Z</dcterms:created>
  <dcterms:modified xsi:type="dcterms:W3CDTF">2011-01-24T16:49:03Z</dcterms:modified>
</cp:coreProperties>
</file>